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avi" ContentType="video/x-msvide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08"/>
    <p:restoredTop sz="94621"/>
  </p:normalViewPr>
  <p:slideViewPr>
    <p:cSldViewPr snapToGrid="0">
      <p:cViewPr varScale="1">
        <p:scale>
          <a:sx n="122" d="100"/>
          <a:sy n="122" d="100"/>
        </p:scale>
        <p:origin x="824"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72570474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22222"/>
                </a:solidFill>
                <a:highlight>
                  <a:schemeClr val="lt1"/>
                </a:highlight>
              </a:rPr>
              <a:t>Hi my name is Rong Li. I designed an email autolabeler which can automatically label emails according to customized topics without user defined criteria. </a:t>
            </a:r>
            <a:endParaRPr sz="1200"/>
          </a:p>
        </p:txBody>
      </p:sp>
    </p:spTree>
    <p:extLst>
      <p:ext uri="{BB962C8B-B14F-4D97-AF65-F5344CB8AC3E}">
        <p14:creationId xmlns:p14="http://schemas.microsoft.com/office/powerpoint/2010/main" val="5496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7e1dfda0aa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7e1dfda0a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solidFill>
                  <a:srgbClr val="222222"/>
                </a:solidFill>
                <a:highlight>
                  <a:schemeClr val="lt1"/>
                </a:highlight>
              </a:rPr>
              <a:t>When using the Autolabeler, Louise just need to create a label “ finance”, then apply this label to a bunch of old emails. Then the Autolabeler can extract common features from these old emails automatically. When a new email arrives,  </a:t>
            </a:r>
            <a:r>
              <a:rPr lang="en" sz="1300">
                <a:solidFill>
                  <a:srgbClr val="222222"/>
                </a:solidFill>
                <a:highlight>
                  <a:srgbClr val="FFFFFF"/>
                </a:highlight>
              </a:rPr>
              <a:t>Autolabeler can decide whether the label applies to the new email.</a:t>
            </a:r>
            <a:endParaRPr sz="1300">
              <a:solidFill>
                <a:srgbClr val="222222"/>
              </a:solidFill>
              <a:highlight>
                <a:srgbClr val="FFFFFF"/>
              </a:highlight>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9837753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7e1dfda0aa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7e1dfda0aa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solidFill>
                  <a:srgbClr val="222222"/>
                </a:solidFill>
                <a:highlight>
                  <a:schemeClr val="lt1"/>
                </a:highlight>
              </a:rPr>
              <a:t>When using the Autolabeler, Louise just need to create a label “ finance”, then apply this label to some old emails. Then the Autolabeler can extract common features from these old emails. When a new email arrives,  Autolabeler can automatically decide whether the label applies to the new email.</a:t>
            </a:r>
            <a:endParaRPr sz="1300">
              <a:solidFill>
                <a:srgbClr val="222222"/>
              </a:solidFill>
              <a:highlight>
                <a:srgbClr val="FFFFFF"/>
              </a:highlight>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835238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e1dfda0aa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e1dfda0aa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solidFill>
                  <a:srgbClr val="222222"/>
                </a:solidFill>
                <a:highlight>
                  <a:schemeClr val="lt1"/>
                </a:highlight>
              </a:rPr>
              <a:t>When using the Autolabeler, Louise just need to create a label “ finance”, then apply this label to some old emails. Then the Autolabeler can extract common features from these old emails. When a new email arrives, Autolabeler can automatically decide whether the label applies to the new email.</a:t>
            </a:r>
            <a:endParaRPr sz="1300">
              <a:solidFill>
                <a:srgbClr val="222222"/>
              </a:solidFill>
              <a:highlight>
                <a:srgbClr val="FFFFFF"/>
              </a:highlight>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9020502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7e1dfda0aa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7e1dfda0aa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222222"/>
                </a:solidFill>
                <a:highlight>
                  <a:schemeClr val="lt1"/>
                </a:highlight>
              </a:rPr>
              <a:t>When the new email arrives, the autolabeler will first parse the email to get subject, from, to, and email body text. Then send these information to the NLP preprocessor to get a word list. Then use the Tfidf vectorizer to get a feature number vector, and select most important features from them. </a:t>
            </a:r>
            <a:r>
              <a:rPr lang="en" sz="1300">
                <a:solidFill>
                  <a:srgbClr val="222222"/>
                </a:solidFill>
                <a:highlight>
                  <a:srgbClr val="FFFFFF"/>
                </a:highlight>
              </a:rPr>
              <a:t>Then send these features to the MLP classification model to get email labeled.</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163942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7e1dfda0aa_0_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7e1dfda0aa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222222"/>
                </a:solidFill>
                <a:highlight>
                  <a:schemeClr val="lt1"/>
                </a:highlight>
              </a:rPr>
              <a:t>When the new email arrives, the autolabeler will first parse the email to get subject, from, to, and email body text. Then send these information to the NLP preprocessor to get a word list. Then use the Tfidf vectorizer to get a feature number vector, and select most important features from them. </a:t>
            </a:r>
            <a:r>
              <a:rPr lang="en" sz="1300">
                <a:solidFill>
                  <a:srgbClr val="222222"/>
                </a:solidFill>
                <a:highlight>
                  <a:srgbClr val="FFFFFF"/>
                </a:highlight>
              </a:rPr>
              <a:t>Then send these features to the MLP classification model to get email labeled.</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688682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e1dfda0aa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e1dfda0aa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222222"/>
                </a:solidFill>
                <a:highlight>
                  <a:schemeClr val="lt1"/>
                </a:highlight>
              </a:rPr>
              <a:t>When the new email arrives, the autolabeler will first parse the email to get subject, from, to, and email body text. Then send these information to the NLP preprocessor to get a word list. Then use the Tfidf vectorizer to get a feature number vector, and select most important features from them. </a:t>
            </a:r>
            <a:r>
              <a:rPr lang="en" sz="1300">
                <a:solidFill>
                  <a:srgbClr val="222222"/>
                </a:solidFill>
                <a:highlight>
                  <a:srgbClr val="FFFFFF"/>
                </a:highlight>
              </a:rPr>
              <a:t>Then send these features to the MLP classification model to get email labeled.</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1514962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7e1dfda0aa_0_2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7e1dfda0aa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222222"/>
                </a:solidFill>
                <a:highlight>
                  <a:schemeClr val="lt1"/>
                </a:highlight>
              </a:rPr>
              <a:t>When the new email arrives, the autolabeler will first parse the email to get subject, from, to, and email body text. Then send these information to the NLP preprocessor to get a word list. Then use the Tfidf vectorizer to get a feature number vector, and select most important features from them. </a:t>
            </a:r>
            <a:r>
              <a:rPr lang="en" sz="1300">
                <a:solidFill>
                  <a:srgbClr val="222222"/>
                </a:solidFill>
                <a:highlight>
                  <a:srgbClr val="FFFFFF"/>
                </a:highlight>
              </a:rPr>
              <a:t>Then send these features to the MLP classification model to get email labeled.</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746789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7e1dfda0aa_0_2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7e1dfda0aa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My data set includes over 500,000 emails from 150 Enron employees.  </a:t>
            </a:r>
            <a:endParaRPr/>
          </a:p>
        </p:txBody>
      </p:sp>
    </p:spTree>
    <p:extLst>
      <p:ext uri="{BB962C8B-B14F-4D97-AF65-F5344CB8AC3E}">
        <p14:creationId xmlns:p14="http://schemas.microsoft.com/office/powerpoint/2010/main" val="9980913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7e1dfda0aa_0_2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7e1dfda0aa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Since each user defined their own customized labels, this classification model needs to be specially built for each individual user. Since Louise asked for help, I built a model for her based on her over 4000 emails.</a:t>
            </a:r>
            <a:endParaRPr/>
          </a:p>
        </p:txBody>
      </p:sp>
    </p:spTree>
    <p:extLst>
      <p:ext uri="{BB962C8B-B14F-4D97-AF65-F5344CB8AC3E}">
        <p14:creationId xmlns:p14="http://schemas.microsoft.com/office/powerpoint/2010/main" val="9267880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7e1dfda0aa_0_2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7e1dfda0aa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found Louse’s inbox has 51 customized labels, and the number of emails in each label ranges from over 700 emails to just 1 email in one label. So this causes severe imbalanced data problem.</a:t>
            </a:r>
            <a:endParaRPr/>
          </a:p>
        </p:txBody>
      </p:sp>
    </p:spTree>
    <p:extLst>
      <p:ext uri="{BB962C8B-B14F-4D97-AF65-F5344CB8AC3E}">
        <p14:creationId xmlns:p14="http://schemas.microsoft.com/office/powerpoint/2010/main" val="1654110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767c3e725a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767c3e725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300">
                <a:solidFill>
                  <a:srgbClr val="222222"/>
                </a:solidFill>
                <a:highlight>
                  <a:srgbClr val="FFFFFF"/>
                </a:highlight>
              </a:rPr>
              <a:t>Let’s say this is Louise. She receives tens or even hundreds of emails everyday. She needs to label her emails with customized topics to keep her inbox organized. Manually labeling emails takes her a lot of time and efforts, so she turns to the gmail filter for help. </a:t>
            </a:r>
            <a:endParaRPr sz="1200"/>
          </a:p>
        </p:txBody>
      </p:sp>
    </p:spTree>
    <p:extLst>
      <p:ext uri="{BB962C8B-B14F-4D97-AF65-F5344CB8AC3E}">
        <p14:creationId xmlns:p14="http://schemas.microsoft.com/office/powerpoint/2010/main" val="29912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7e1dfda0aa_0_2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7e1dfda0aa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result shows that the Autolabeler works well for some labels, the best F1 score is 0.91. It even works for the folders which just includes 80 emails. </a:t>
            </a:r>
            <a:endParaRPr/>
          </a:p>
        </p:txBody>
      </p:sp>
    </p:spTree>
    <p:extLst>
      <p:ext uri="{BB962C8B-B14F-4D97-AF65-F5344CB8AC3E}">
        <p14:creationId xmlns:p14="http://schemas.microsoft.com/office/powerpoint/2010/main" val="1467211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7e1dfda0aa_0_2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7e1dfda0aa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But when two labels have similar topics, like this shows, the performance may be affected.  But it may be further improved if a parent label is created for these two labels, and the AutoLabeler first decides whether the parent label applies to the new email, if yes, then decides which sublabel should apply.  </a:t>
            </a:r>
            <a:endParaRPr/>
          </a:p>
        </p:txBody>
      </p:sp>
    </p:spTree>
    <p:extLst>
      <p:ext uri="{BB962C8B-B14F-4D97-AF65-F5344CB8AC3E}">
        <p14:creationId xmlns:p14="http://schemas.microsoft.com/office/powerpoint/2010/main" val="20240760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7e1dfda0aa_0_3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7e1dfda0aa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last two rows show that small sample size may give poor performance. But it may be improved as new emails come in and the sample size grows.</a:t>
            </a:r>
            <a:endParaRPr/>
          </a:p>
        </p:txBody>
      </p:sp>
    </p:spTree>
    <p:extLst>
      <p:ext uri="{BB962C8B-B14F-4D97-AF65-F5344CB8AC3E}">
        <p14:creationId xmlns:p14="http://schemas.microsoft.com/office/powerpoint/2010/main" val="3572832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7e1dfda0aa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7e1dfda0aa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this is me, Rong Li. I got my Ph.D in Electrical and Computer Engineering from NUS. I was a Data Scientist intern at D4DT. There I designed some time series forecasting algorithms to predict fuel consumption rate based on truck sensor readings. These time series experience will also be useful for ActZero, since ActZero also needs to monitor some time series data. I also did some deep learning projects. This is one example. I built a crying baby detector by using convolutional neural network. This model can be used in baby monitors and school surveillance systems to detect crying babies, so that help to send alerts to parents and teachers.</a:t>
            </a:r>
            <a:endParaRPr/>
          </a:p>
        </p:txBody>
      </p:sp>
    </p:spTree>
    <p:extLst>
      <p:ext uri="{BB962C8B-B14F-4D97-AF65-F5344CB8AC3E}">
        <p14:creationId xmlns:p14="http://schemas.microsoft.com/office/powerpoint/2010/main" val="4951544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7e1dfda0aa_0_3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7e1dfda0aa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found Louse’s inbox has 51 customized labels, and the number of emails in each label ranges from over 700 emails to just 1 email in one label. So this causes severe inbalanced data problem. I have to use Stratified Split and Random Under Sampling techniques to solve this problem.</a:t>
            </a:r>
            <a:endParaRPr/>
          </a:p>
        </p:txBody>
      </p:sp>
    </p:spTree>
    <p:extLst>
      <p:ext uri="{BB962C8B-B14F-4D97-AF65-F5344CB8AC3E}">
        <p14:creationId xmlns:p14="http://schemas.microsoft.com/office/powerpoint/2010/main" val="5621292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7e1dfda0aa_0_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7e1dfda0aa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also found multiple labels may apply to the same email. So I chose to use MLP one versus rest to deal with this multi-label classification problem.</a:t>
            </a:r>
            <a:endParaRPr/>
          </a:p>
        </p:txBody>
      </p:sp>
    </p:spTree>
    <p:extLst>
      <p:ext uri="{BB962C8B-B14F-4D97-AF65-F5344CB8AC3E}">
        <p14:creationId xmlns:p14="http://schemas.microsoft.com/office/powerpoint/2010/main" val="9249012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7e1dfda0aa_0_3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7e1dfda0aa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8621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6ec518a9a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6ec518a9a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222222"/>
                </a:solidFill>
                <a:highlight>
                  <a:schemeClr val="lt1"/>
                </a:highlight>
              </a:rPr>
              <a:t>Louise found the gmail filter requires her to define filtering criteria such as senders, subjects, whether the emails contain some particular  words or not. It can’t solve Louise’s problem, since Louise wants to label her emails according to customized topics.</a:t>
            </a:r>
            <a:endParaRPr/>
          </a:p>
        </p:txBody>
      </p:sp>
    </p:spTree>
    <p:extLst>
      <p:ext uri="{BB962C8B-B14F-4D97-AF65-F5344CB8AC3E}">
        <p14:creationId xmlns:p14="http://schemas.microsoft.com/office/powerpoint/2010/main" val="222516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7e1dfda0a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7e1dfda0a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222222"/>
                </a:solidFill>
                <a:highlight>
                  <a:srgbClr val="FFFFFF"/>
                </a:highlight>
              </a:rPr>
              <a:t>Because Louise wants to label her emails with customized topics. Just like these two emails. They both should be labeled with the topic ‘finance’. But they were sent from different senders, </a:t>
            </a:r>
            <a:r>
              <a:rPr lang="en" sz="1300">
                <a:solidFill>
                  <a:srgbClr val="222222"/>
                </a:solidFill>
                <a:highlight>
                  <a:schemeClr val="lt1"/>
                </a:highlight>
              </a:rPr>
              <a:t>have different subjects, and do not contain any common keywords. </a:t>
            </a:r>
            <a:endParaRPr sz="1300">
              <a:solidFill>
                <a:srgbClr val="222222"/>
              </a:solidFill>
              <a:highlight>
                <a:schemeClr val="lt1"/>
              </a:highlight>
            </a:endParaRPr>
          </a:p>
        </p:txBody>
      </p:sp>
    </p:spTree>
    <p:extLst>
      <p:ext uri="{BB962C8B-B14F-4D97-AF65-F5344CB8AC3E}">
        <p14:creationId xmlns:p14="http://schemas.microsoft.com/office/powerpoint/2010/main" val="1066273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e1dfda0aa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e1dfda0aa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222222"/>
                </a:solidFill>
                <a:highlight>
                  <a:schemeClr val="lt1"/>
                </a:highlight>
              </a:rPr>
              <a:t>Just like these two emails. Louise wants to label both of them with the topic ‘finance’. But they were sent from different senders, have different subjects, and do not contain any common keywords.</a:t>
            </a:r>
            <a:endParaRPr sz="1300">
              <a:solidFill>
                <a:srgbClr val="222222"/>
              </a:solidFill>
              <a:highlight>
                <a:schemeClr val="lt1"/>
              </a:highlight>
            </a:endParaRPr>
          </a:p>
        </p:txBody>
      </p:sp>
    </p:spTree>
    <p:extLst>
      <p:ext uri="{BB962C8B-B14F-4D97-AF65-F5344CB8AC3E}">
        <p14:creationId xmlns:p14="http://schemas.microsoft.com/office/powerpoint/2010/main" val="107276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7e1dfda0aa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7e1dfda0aa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222222"/>
                </a:solidFill>
                <a:highlight>
                  <a:schemeClr val="lt1"/>
                </a:highlight>
              </a:rPr>
              <a:t>Just like these two emails. Louise wants to label both of them with the topic ‘finance’. But they were sent from different senders, have different subjects, and do not contain any common topic words. So the gmail filter is not flexible enough to solve this kind of problem.</a:t>
            </a:r>
            <a:endParaRPr sz="1300">
              <a:solidFill>
                <a:srgbClr val="222222"/>
              </a:solidFill>
              <a:highlight>
                <a:schemeClr val="lt1"/>
              </a:highlight>
            </a:endParaRPr>
          </a:p>
        </p:txBody>
      </p:sp>
    </p:spTree>
    <p:extLst>
      <p:ext uri="{BB962C8B-B14F-4D97-AF65-F5344CB8AC3E}">
        <p14:creationId xmlns:p14="http://schemas.microsoft.com/office/powerpoint/2010/main" val="1264364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7e1dfda0aa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7e1dfda0aa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222222"/>
                </a:solidFill>
                <a:highlight>
                  <a:schemeClr val="lt1"/>
                </a:highlight>
              </a:rPr>
              <a:t>Just like these two emails. Louise wants to label both of them with the topic ‘finance’. But they were sent from different senders, have different subjects, and do not contain any common topic words. For this kind of cases, the gmail filter is not flexible enough to do the work. That is why I would like to design this email autolabeler.</a:t>
            </a:r>
            <a:endParaRPr/>
          </a:p>
          <a:p>
            <a:pPr marL="0" lvl="0" indent="0" algn="l" rtl="0">
              <a:spcBef>
                <a:spcPts val="0"/>
              </a:spcBef>
              <a:spcAft>
                <a:spcPts val="0"/>
              </a:spcAft>
              <a:buNone/>
            </a:pPr>
            <a:endParaRPr sz="1300">
              <a:solidFill>
                <a:srgbClr val="222222"/>
              </a:solidFill>
              <a:highlight>
                <a:schemeClr val="lt1"/>
              </a:highlight>
            </a:endParaRPr>
          </a:p>
        </p:txBody>
      </p:sp>
    </p:spTree>
    <p:extLst>
      <p:ext uri="{BB962C8B-B14F-4D97-AF65-F5344CB8AC3E}">
        <p14:creationId xmlns:p14="http://schemas.microsoft.com/office/powerpoint/2010/main" val="818187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7e1dfda0aa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7e1dfda0aa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solidFill>
                  <a:srgbClr val="222222"/>
                </a:solidFill>
                <a:highlight>
                  <a:schemeClr val="lt1"/>
                </a:highlight>
              </a:rPr>
              <a:t>Email Autolabeler is a flexible and smarter tool to label emails with customized topics.</a:t>
            </a:r>
            <a:endParaRPr sz="1300">
              <a:solidFill>
                <a:srgbClr val="222222"/>
              </a:solidFill>
              <a:highlight>
                <a:srgbClr val="FFFFFF"/>
              </a:highlight>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931739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7e1dfda0aa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7e1dfda0aa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solidFill>
                  <a:srgbClr val="222222"/>
                </a:solidFill>
                <a:highlight>
                  <a:schemeClr val="lt1"/>
                </a:highlight>
              </a:rPr>
              <a:t>When using the Autolabeler, Louise just need to create a label “ finance”, then apply this label to a bunch of old emails. Then the Autolabeler can extract common features from these old emails. When a new email arrives,  </a:t>
            </a:r>
            <a:r>
              <a:rPr lang="en" sz="1300">
                <a:solidFill>
                  <a:srgbClr val="222222"/>
                </a:solidFill>
                <a:highlight>
                  <a:srgbClr val="FFFFFF"/>
                </a:highlight>
              </a:rPr>
              <a:t>Autolabeler can automatically decide whether the label applies to the new email.</a:t>
            </a:r>
            <a:endParaRPr sz="1300">
              <a:solidFill>
                <a:srgbClr val="222222"/>
              </a:solidFill>
              <a:highlight>
                <a:srgbClr val="FFFFFF"/>
              </a:highlight>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520814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2" name="Google Shape;12;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 name="Google Shape;13;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7"/>
        <p:cNvGrpSpPr/>
        <p:nvPr/>
      </p:nvGrpSpPr>
      <p:grpSpPr>
        <a:xfrm>
          <a:off x="0" y="0"/>
          <a:ext cx="0" cy="0"/>
          <a:chOff x="0" y="0"/>
          <a:chExt cx="0" cy="0"/>
        </a:xfrm>
      </p:grpSpPr>
      <p:grpSp>
        <p:nvGrpSpPr>
          <p:cNvPr id="68" name="Google Shape;68;p11"/>
          <p:cNvGrpSpPr/>
          <p:nvPr/>
        </p:nvGrpSpPr>
        <p:grpSpPr>
          <a:xfrm>
            <a:off x="830392" y="4169130"/>
            <a:ext cx="745763" cy="45826"/>
            <a:chOff x="4580561" y="2589004"/>
            <a:chExt cx="1064464" cy="25200"/>
          </a:xfrm>
        </p:grpSpPr>
        <p:sp>
          <p:nvSpPr>
            <p:cNvPr id="69" name="Google Shape;69;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2" name="Google Shape;72;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3" name="Google Shape;73;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4"/>
        <p:cNvGrpSpPr/>
        <p:nvPr/>
      </p:nvGrpSpPr>
      <p:grpSpPr>
        <a:xfrm>
          <a:off x="0" y="0"/>
          <a:ext cx="0" cy="0"/>
          <a:chOff x="0" y="0"/>
          <a:chExt cx="0" cy="0"/>
        </a:xfrm>
      </p:grpSpPr>
      <p:sp>
        <p:nvSpPr>
          <p:cNvPr id="75" name="Google Shape;75;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grpSp>
        <p:nvGrpSpPr>
          <p:cNvPr id="15" name="Google Shape;15;p3"/>
          <p:cNvGrpSpPr/>
          <p:nvPr/>
        </p:nvGrpSpPr>
        <p:grpSpPr>
          <a:xfrm>
            <a:off x="830392" y="1191256"/>
            <a:ext cx="745763" cy="45826"/>
            <a:chOff x="4580561" y="2589004"/>
            <a:chExt cx="1064464" cy="25200"/>
          </a:xfrm>
        </p:grpSpPr>
        <p:sp>
          <p:nvSpPr>
            <p:cNvPr id="16" name="Google Shape;16;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18;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9" name="Google Shape;1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3" name="Google Shape;23;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4" name="Google Shape;24;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27;p5"/>
          <p:cNvGrpSpPr/>
          <p:nvPr/>
        </p:nvGrpSpPr>
        <p:grpSpPr>
          <a:xfrm>
            <a:off x="830392" y="1191256"/>
            <a:ext cx="745763" cy="45826"/>
            <a:chOff x="4580561" y="2589004"/>
            <a:chExt cx="1064464" cy="25200"/>
          </a:xfrm>
        </p:grpSpPr>
        <p:sp>
          <p:nvSpPr>
            <p:cNvPr id="28" name="Google Shape;28;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30;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1" name="Google Shape;31;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2" name="Google Shape;32;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3" name="Google Shape;33;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
        <p:cNvGrpSpPr/>
        <p:nvPr/>
      </p:nvGrpSpPr>
      <p:grpSpPr>
        <a:xfrm>
          <a:off x="0" y="0"/>
          <a:ext cx="0" cy="0"/>
          <a:chOff x="0" y="0"/>
          <a:chExt cx="0" cy="0"/>
        </a:xfrm>
      </p:grpSpPr>
      <p:sp>
        <p:nvSpPr>
          <p:cNvPr id="35" name="Google Shape;35;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6"/>
          <p:cNvGrpSpPr/>
          <p:nvPr/>
        </p:nvGrpSpPr>
        <p:grpSpPr>
          <a:xfrm>
            <a:off x="830392" y="1191256"/>
            <a:ext cx="745763" cy="45826"/>
            <a:chOff x="4580561" y="2589004"/>
            <a:chExt cx="1064464" cy="25200"/>
          </a:xfrm>
        </p:grpSpPr>
        <p:sp>
          <p:nvSpPr>
            <p:cNvPr id="37" name="Google Shape;37;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0" name="Google Shape;40;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1"/>
        <p:cNvGrpSpPr/>
        <p:nvPr/>
      </p:nvGrpSpPr>
      <p:grpSpPr>
        <a:xfrm>
          <a:off x="0" y="0"/>
          <a:ext cx="0" cy="0"/>
          <a:chOff x="0" y="0"/>
          <a:chExt cx="0" cy="0"/>
        </a:xfrm>
      </p:grpSpPr>
      <p:sp>
        <p:nvSpPr>
          <p:cNvPr id="42" name="Google Shape;42;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 name="Google Shape;43;p7"/>
          <p:cNvGrpSpPr/>
          <p:nvPr/>
        </p:nvGrpSpPr>
        <p:grpSpPr>
          <a:xfrm>
            <a:off x="830392" y="1191256"/>
            <a:ext cx="745763" cy="45826"/>
            <a:chOff x="4580561" y="2589004"/>
            <a:chExt cx="1064464" cy="25200"/>
          </a:xfrm>
        </p:grpSpPr>
        <p:sp>
          <p:nvSpPr>
            <p:cNvPr id="44" name="Google Shape;44;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7" name="Google Shape;47;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8" name="Google Shape;48;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49"/>
        <p:cNvGrpSpPr/>
        <p:nvPr/>
      </p:nvGrpSpPr>
      <p:grpSpPr>
        <a:xfrm>
          <a:off x="0" y="0"/>
          <a:ext cx="0" cy="0"/>
          <a:chOff x="0" y="0"/>
          <a:chExt cx="0" cy="0"/>
        </a:xfrm>
      </p:grpSpPr>
      <p:grpSp>
        <p:nvGrpSpPr>
          <p:cNvPr id="50" name="Google Shape;50;p8"/>
          <p:cNvGrpSpPr/>
          <p:nvPr/>
        </p:nvGrpSpPr>
        <p:grpSpPr>
          <a:xfrm>
            <a:off x="830392" y="4169130"/>
            <a:ext cx="745763" cy="45826"/>
            <a:chOff x="4580561" y="2589004"/>
            <a:chExt cx="1064464" cy="25200"/>
          </a:xfrm>
        </p:grpSpPr>
        <p:sp>
          <p:nvSpPr>
            <p:cNvPr id="51" name="Google Shape;51;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53;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54" name="Google Shape;54;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5"/>
        <p:cNvGrpSpPr/>
        <p:nvPr/>
      </p:nvGrpSpPr>
      <p:grpSpPr>
        <a:xfrm>
          <a:off x="0" y="0"/>
          <a:ext cx="0" cy="0"/>
          <a:chOff x="0" y="0"/>
          <a:chExt cx="0" cy="0"/>
        </a:xfrm>
      </p:grpSpPr>
      <p:sp>
        <p:nvSpPr>
          <p:cNvPr id="56" name="Google Shape;56;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57;p9"/>
          <p:cNvGrpSpPr/>
          <p:nvPr/>
        </p:nvGrpSpPr>
        <p:grpSpPr>
          <a:xfrm>
            <a:off x="830392" y="1191256"/>
            <a:ext cx="745763" cy="45826"/>
            <a:chOff x="4580561" y="2589004"/>
            <a:chExt cx="1064464" cy="25200"/>
          </a:xfrm>
        </p:grpSpPr>
        <p:sp>
          <p:nvSpPr>
            <p:cNvPr id="58" name="Google Shape;58;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1" name="Google Shape;61;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2" name="Google Shape;62;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3" name="Google Shape;63;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4"/>
        <p:cNvGrpSpPr/>
        <p:nvPr/>
      </p:nvGrpSpPr>
      <p:grpSpPr>
        <a:xfrm>
          <a:off x="0" y="0"/>
          <a:ext cx="0" cy="0"/>
          <a:chOff x="0" y="0"/>
          <a:chExt cx="0" cy="0"/>
        </a:xfrm>
      </p:grpSpPr>
      <p:sp>
        <p:nvSpPr>
          <p:cNvPr id="65" name="Google Shape;65;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66" name="Google Shape;66;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jp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jpg"/><Relationship Id="rId5" Type="http://schemas.openxmlformats.org/officeDocument/2006/relationships/image" Target="../media/image12.jp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14.jpg"/><Relationship Id="rId6" Type="http://schemas.openxmlformats.org/officeDocument/2006/relationships/image" Target="../media/image12.jp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jpg"/><Relationship Id="rId5" Type="http://schemas.openxmlformats.org/officeDocument/2006/relationships/image" Target="../media/image17.png"/><Relationship Id="rId6" Type="http://schemas.openxmlformats.org/officeDocument/2006/relationships/image" Target="../media/image13.png"/><Relationship Id="rId7" Type="http://schemas.openxmlformats.org/officeDocument/2006/relationships/image" Target="../media/image14.jpg"/><Relationship Id="rId8" Type="http://schemas.openxmlformats.org/officeDocument/2006/relationships/image" Target="../media/image12.jp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23.xml"/><Relationship Id="rId5" Type="http://schemas.openxmlformats.org/officeDocument/2006/relationships/image" Target="../media/image21.jp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image" Target="../media/image25.png"/><Relationship Id="rId1" Type="http://schemas.microsoft.com/office/2007/relationships/media" Target="../media/media1.avi"/><Relationship Id="rId2" Type="http://schemas.openxmlformats.org/officeDocument/2006/relationships/video" Target="../media/media1.avi"/></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3"/>
          <p:cNvSpPr txBox="1">
            <a:spLocks noGrp="1"/>
          </p:cNvSpPr>
          <p:nvPr>
            <p:ph type="subTitle" idx="1"/>
          </p:nvPr>
        </p:nvSpPr>
        <p:spPr>
          <a:xfrm>
            <a:off x="102175" y="2977750"/>
            <a:ext cx="7688100" cy="94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202124"/>
                </a:solidFill>
                <a:latin typeface="Arial"/>
                <a:ea typeface="Arial"/>
                <a:cs typeface="Arial"/>
                <a:sym typeface="Arial"/>
              </a:rPr>
              <a:t>Rong Li</a:t>
            </a:r>
            <a:endParaRPr sz="3000">
              <a:solidFill>
                <a:srgbClr val="202124"/>
              </a:solidFill>
              <a:latin typeface="Arial"/>
              <a:ea typeface="Arial"/>
              <a:cs typeface="Arial"/>
              <a:sym typeface="Arial"/>
            </a:endParaRPr>
          </a:p>
          <a:p>
            <a:pPr marL="0" lvl="0" indent="0" algn="l" rtl="0">
              <a:spcBef>
                <a:spcPts val="0"/>
              </a:spcBef>
              <a:spcAft>
                <a:spcPts val="0"/>
              </a:spcAft>
              <a:buNone/>
            </a:pPr>
            <a:r>
              <a:rPr lang="en" sz="2400">
                <a:solidFill>
                  <a:srgbClr val="202124"/>
                </a:solidFill>
                <a:latin typeface="Arial"/>
                <a:ea typeface="Arial"/>
                <a:cs typeface="Arial"/>
                <a:sym typeface="Arial"/>
              </a:rPr>
              <a:t>rl.rongli@gmail.com</a:t>
            </a:r>
            <a:endParaRPr sz="2400">
              <a:solidFill>
                <a:srgbClr val="202124"/>
              </a:solidFill>
              <a:latin typeface="Arial"/>
              <a:ea typeface="Arial"/>
              <a:cs typeface="Arial"/>
              <a:sym typeface="Arial"/>
            </a:endParaRPr>
          </a:p>
        </p:txBody>
      </p:sp>
      <p:sp>
        <p:nvSpPr>
          <p:cNvPr id="81" name="Google Shape;81;p13"/>
          <p:cNvSpPr txBox="1">
            <a:spLocks noGrp="1"/>
          </p:cNvSpPr>
          <p:nvPr>
            <p:ph type="ctrTitle"/>
          </p:nvPr>
        </p:nvSpPr>
        <p:spPr>
          <a:xfrm>
            <a:off x="102175" y="987925"/>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b="0">
                <a:solidFill>
                  <a:srgbClr val="000000"/>
                </a:solidFill>
                <a:latin typeface="Arial"/>
                <a:ea typeface="Arial"/>
                <a:cs typeface="Arial"/>
                <a:sym typeface="Arial"/>
              </a:rPr>
              <a:t>Email AutoLabeler</a:t>
            </a:r>
            <a:endParaRPr sz="4800" b="0">
              <a:solidFill>
                <a:srgbClr val="000000"/>
              </a:solidFill>
              <a:latin typeface="Arial"/>
              <a:ea typeface="Arial"/>
              <a:cs typeface="Arial"/>
              <a:sym typeface="Arial"/>
            </a:endParaRPr>
          </a:p>
          <a:p>
            <a:pPr marL="0" lvl="0" indent="0" algn="l" rtl="0">
              <a:spcBef>
                <a:spcPts val="0"/>
              </a:spcBef>
              <a:spcAft>
                <a:spcPts val="0"/>
              </a:spcAft>
              <a:buNone/>
            </a:pPr>
            <a:r>
              <a:rPr lang="en" sz="2400" b="0">
                <a:solidFill>
                  <a:srgbClr val="1C4587"/>
                </a:solidFill>
                <a:latin typeface="Arial"/>
                <a:ea typeface="Arial"/>
                <a:cs typeface="Arial"/>
                <a:sym typeface="Arial"/>
              </a:rPr>
              <a:t>Automatically Label Emails </a:t>
            </a:r>
            <a:endParaRPr sz="2400" b="0">
              <a:solidFill>
                <a:srgbClr val="1C4587"/>
              </a:solidFill>
              <a:latin typeface="Arial"/>
              <a:ea typeface="Arial"/>
              <a:cs typeface="Arial"/>
              <a:sym typeface="Arial"/>
            </a:endParaRPr>
          </a:p>
          <a:p>
            <a:pPr marL="0" lvl="0" indent="0" algn="l" rtl="0">
              <a:spcBef>
                <a:spcPts val="0"/>
              </a:spcBef>
              <a:spcAft>
                <a:spcPts val="0"/>
              </a:spcAft>
              <a:buNone/>
            </a:pPr>
            <a:r>
              <a:rPr lang="en" sz="2400" b="0">
                <a:solidFill>
                  <a:srgbClr val="1C4587"/>
                </a:solidFill>
                <a:latin typeface="Arial"/>
                <a:ea typeface="Arial"/>
                <a:cs typeface="Arial"/>
                <a:sym typeface="Arial"/>
              </a:rPr>
              <a:t>Without User-Defined Criteria</a:t>
            </a:r>
            <a:endParaRPr sz="2400" b="0">
              <a:solidFill>
                <a:srgbClr val="1C4587"/>
              </a:solidFill>
              <a:latin typeface="Arial"/>
              <a:ea typeface="Arial"/>
              <a:cs typeface="Arial"/>
              <a:sym typeface="Arial"/>
            </a:endParaRPr>
          </a:p>
          <a:p>
            <a:pPr marL="0" lvl="0" indent="0" algn="l" rtl="0">
              <a:spcBef>
                <a:spcPts val="0"/>
              </a:spcBef>
              <a:spcAft>
                <a:spcPts val="0"/>
              </a:spcAft>
              <a:buNone/>
            </a:pPr>
            <a:endParaRPr sz="2400"/>
          </a:p>
        </p:txBody>
      </p:sp>
      <p:grpSp>
        <p:nvGrpSpPr>
          <p:cNvPr id="82" name="Google Shape;82;p13"/>
          <p:cNvGrpSpPr/>
          <p:nvPr/>
        </p:nvGrpSpPr>
        <p:grpSpPr>
          <a:xfrm>
            <a:off x="4907425" y="390425"/>
            <a:ext cx="4236575" cy="4050025"/>
            <a:chOff x="4907425" y="390425"/>
            <a:chExt cx="4236575" cy="4050025"/>
          </a:xfrm>
        </p:grpSpPr>
        <p:pic>
          <p:nvPicPr>
            <p:cNvPr id="83" name="Google Shape;83;p13"/>
            <p:cNvPicPr preferRelativeResize="0"/>
            <p:nvPr/>
          </p:nvPicPr>
          <p:blipFill>
            <a:blip r:embed="rId3">
              <a:alphaModFix/>
            </a:blip>
            <a:stretch>
              <a:fillRect/>
            </a:stretch>
          </p:blipFill>
          <p:spPr>
            <a:xfrm>
              <a:off x="4907425" y="390425"/>
              <a:ext cx="4236575" cy="4050025"/>
            </a:xfrm>
            <a:prstGeom prst="rect">
              <a:avLst/>
            </a:prstGeom>
            <a:noFill/>
            <a:ln>
              <a:noFill/>
            </a:ln>
          </p:spPr>
        </p:pic>
        <p:sp>
          <p:nvSpPr>
            <p:cNvPr id="84" name="Google Shape;84;p13"/>
            <p:cNvSpPr txBox="1"/>
            <p:nvPr/>
          </p:nvSpPr>
          <p:spPr>
            <a:xfrm rot="-854738">
              <a:off x="5760468" y="1531904"/>
              <a:ext cx="2468714" cy="59234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solidFill>
                    <a:srgbClr val="0B5394"/>
                  </a:solidFill>
                  <a:latin typeface="Impact"/>
                  <a:ea typeface="Impact"/>
                  <a:cs typeface="Impact"/>
                  <a:sym typeface="Impact"/>
                </a:rPr>
                <a:t>AutoLabeler</a:t>
              </a:r>
              <a:endParaRPr sz="3600" b="1">
                <a:solidFill>
                  <a:srgbClr val="0B5394"/>
                </a:solidFill>
                <a:latin typeface="Impact"/>
                <a:ea typeface="Impact"/>
                <a:cs typeface="Impact"/>
                <a:sym typeface="Impact"/>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2"/>
          <p:cNvSpPr txBox="1"/>
          <p:nvPr/>
        </p:nvSpPr>
        <p:spPr>
          <a:xfrm>
            <a:off x="519400" y="0"/>
            <a:ext cx="7861200" cy="59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b="1"/>
              <a:t>  Email AutoLabeler: Flexible and </a:t>
            </a:r>
            <a:r>
              <a:rPr lang="en" sz="2600" b="1">
                <a:solidFill>
                  <a:srgbClr val="990000"/>
                </a:solidFill>
              </a:rPr>
              <a:t>Smarter</a:t>
            </a:r>
            <a:endParaRPr sz="2600" b="1">
              <a:solidFill>
                <a:srgbClr val="990000"/>
              </a:solidFill>
            </a:endParaRPr>
          </a:p>
        </p:txBody>
      </p:sp>
      <p:sp>
        <p:nvSpPr>
          <p:cNvPr id="178" name="Google Shape;178;p22"/>
          <p:cNvSpPr/>
          <p:nvPr/>
        </p:nvSpPr>
        <p:spPr>
          <a:xfrm>
            <a:off x="5184525" y="2446350"/>
            <a:ext cx="381300" cy="250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txBox="1"/>
          <p:nvPr/>
        </p:nvSpPr>
        <p:spPr>
          <a:xfrm>
            <a:off x="29825" y="1412088"/>
            <a:ext cx="5794800" cy="33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1155CC"/>
                </a:solidFill>
              </a:rPr>
              <a:t>Create label ‘Finance’ and apply to old emails</a:t>
            </a:r>
            <a:endParaRPr sz="2000">
              <a:solidFill>
                <a:srgbClr val="1155CC"/>
              </a:solidFill>
            </a:endParaRPr>
          </a:p>
        </p:txBody>
      </p:sp>
      <p:cxnSp>
        <p:nvCxnSpPr>
          <p:cNvPr id="180" name="Google Shape;180;p22"/>
          <p:cNvCxnSpPr/>
          <p:nvPr/>
        </p:nvCxnSpPr>
        <p:spPr>
          <a:xfrm>
            <a:off x="2440175" y="1770325"/>
            <a:ext cx="13200" cy="328200"/>
          </a:xfrm>
          <a:prstGeom prst="straightConnector1">
            <a:avLst/>
          </a:prstGeom>
          <a:noFill/>
          <a:ln w="19050" cap="flat" cmpd="sng">
            <a:solidFill>
              <a:srgbClr val="1155CC"/>
            </a:solidFill>
            <a:prstDash val="solid"/>
            <a:round/>
            <a:headEnd type="none" w="med" len="med"/>
            <a:tailEnd type="triangle" w="med" len="med"/>
          </a:ln>
        </p:spPr>
      </p:cxnSp>
      <p:pic>
        <p:nvPicPr>
          <p:cNvPr id="181" name="Google Shape;181;p22"/>
          <p:cNvPicPr preferRelativeResize="0"/>
          <p:nvPr/>
        </p:nvPicPr>
        <p:blipFill>
          <a:blip r:embed="rId3">
            <a:alphaModFix/>
          </a:blip>
          <a:stretch>
            <a:fillRect/>
          </a:stretch>
        </p:blipFill>
        <p:spPr>
          <a:xfrm>
            <a:off x="93300" y="2122250"/>
            <a:ext cx="4988150" cy="901725"/>
          </a:xfrm>
          <a:prstGeom prst="rect">
            <a:avLst/>
          </a:prstGeom>
          <a:noFill/>
          <a:ln w="9525" cap="flat" cmpd="sng">
            <a:solidFill>
              <a:srgbClr val="999999"/>
            </a:solidFill>
            <a:prstDash val="solid"/>
            <a:round/>
            <a:headEnd type="none" w="sm" len="sm"/>
            <a:tailEnd type="none" w="sm" len="sm"/>
          </a:ln>
        </p:spPr>
      </p:pic>
      <p:grpSp>
        <p:nvGrpSpPr>
          <p:cNvPr id="182" name="Google Shape;182;p22"/>
          <p:cNvGrpSpPr/>
          <p:nvPr/>
        </p:nvGrpSpPr>
        <p:grpSpPr>
          <a:xfrm>
            <a:off x="5841032" y="1614330"/>
            <a:ext cx="1899273" cy="1656023"/>
            <a:chOff x="4930185" y="-92866"/>
            <a:chExt cx="4236612" cy="4423139"/>
          </a:xfrm>
        </p:grpSpPr>
        <p:pic>
          <p:nvPicPr>
            <p:cNvPr id="183" name="Google Shape;183;p22"/>
            <p:cNvPicPr preferRelativeResize="0"/>
            <p:nvPr/>
          </p:nvPicPr>
          <p:blipFill>
            <a:blip r:embed="rId4">
              <a:alphaModFix/>
            </a:blip>
            <a:stretch>
              <a:fillRect/>
            </a:stretch>
          </p:blipFill>
          <p:spPr>
            <a:xfrm>
              <a:off x="4930185" y="-92866"/>
              <a:ext cx="4236612" cy="4423139"/>
            </a:xfrm>
            <a:prstGeom prst="rect">
              <a:avLst/>
            </a:prstGeom>
            <a:noFill/>
            <a:ln>
              <a:noFill/>
            </a:ln>
          </p:spPr>
        </p:pic>
        <p:sp>
          <p:nvSpPr>
            <p:cNvPr id="184" name="Google Shape;184;p22"/>
            <p:cNvSpPr txBox="1"/>
            <p:nvPr/>
          </p:nvSpPr>
          <p:spPr>
            <a:xfrm rot="-854860">
              <a:off x="5620198" y="956583"/>
              <a:ext cx="3470345" cy="105474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0B5394"/>
                  </a:solidFill>
                  <a:latin typeface="Impact"/>
                  <a:ea typeface="Impact"/>
                  <a:cs typeface="Impact"/>
                  <a:sym typeface="Impact"/>
                </a:rPr>
                <a:t>AutoLabeler</a:t>
              </a:r>
              <a:endParaRPr sz="1800" b="1">
                <a:solidFill>
                  <a:srgbClr val="0B5394"/>
                </a:solidFill>
                <a:latin typeface="Impact"/>
                <a:ea typeface="Impact"/>
                <a:cs typeface="Impact"/>
                <a:sym typeface="Impact"/>
              </a:endParaRPr>
            </a:p>
          </p:txBody>
        </p:sp>
      </p:grpSp>
      <p:sp>
        <p:nvSpPr>
          <p:cNvPr id="185" name="Google Shape;185;p22"/>
          <p:cNvSpPr txBox="1"/>
          <p:nvPr/>
        </p:nvSpPr>
        <p:spPr>
          <a:xfrm>
            <a:off x="5046700" y="3243050"/>
            <a:ext cx="4203600" cy="65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b="1">
                <a:solidFill>
                  <a:srgbClr val="0B5394"/>
                </a:solidFill>
              </a:rPr>
              <a:t>Auto-Learned Criteria!</a:t>
            </a:r>
            <a:endParaRPr>
              <a:solidFill>
                <a:srgbClr val="0B5394"/>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3"/>
          <p:cNvSpPr txBox="1"/>
          <p:nvPr/>
        </p:nvSpPr>
        <p:spPr>
          <a:xfrm>
            <a:off x="701925" y="0"/>
            <a:ext cx="7861200" cy="59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b="1"/>
              <a:t>Email AutoLabeler: </a:t>
            </a:r>
            <a:r>
              <a:rPr lang="en" sz="2600" b="1">
                <a:solidFill>
                  <a:srgbClr val="990000"/>
                </a:solidFill>
              </a:rPr>
              <a:t>Flexible</a:t>
            </a:r>
            <a:r>
              <a:rPr lang="en" sz="2600" b="1"/>
              <a:t> and </a:t>
            </a:r>
            <a:r>
              <a:rPr lang="en" sz="2600" b="1">
                <a:solidFill>
                  <a:srgbClr val="990000"/>
                </a:solidFill>
              </a:rPr>
              <a:t>Smarter</a:t>
            </a:r>
            <a:endParaRPr sz="2600" b="1"/>
          </a:p>
        </p:txBody>
      </p:sp>
      <p:sp>
        <p:nvSpPr>
          <p:cNvPr id="191" name="Google Shape;191;p23"/>
          <p:cNvSpPr/>
          <p:nvPr/>
        </p:nvSpPr>
        <p:spPr>
          <a:xfrm>
            <a:off x="5184525" y="2446350"/>
            <a:ext cx="381300" cy="250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3"/>
          <p:cNvSpPr txBox="1"/>
          <p:nvPr/>
        </p:nvSpPr>
        <p:spPr>
          <a:xfrm>
            <a:off x="29825" y="1412088"/>
            <a:ext cx="5794800" cy="33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1155CC"/>
                </a:solidFill>
              </a:rPr>
              <a:t>Create label ‘Finance’ and apply to old emails</a:t>
            </a:r>
            <a:endParaRPr sz="2000">
              <a:solidFill>
                <a:srgbClr val="1155CC"/>
              </a:solidFill>
            </a:endParaRPr>
          </a:p>
        </p:txBody>
      </p:sp>
      <p:cxnSp>
        <p:nvCxnSpPr>
          <p:cNvPr id="193" name="Google Shape;193;p23"/>
          <p:cNvCxnSpPr/>
          <p:nvPr/>
        </p:nvCxnSpPr>
        <p:spPr>
          <a:xfrm>
            <a:off x="2440175" y="1770325"/>
            <a:ext cx="13200" cy="328200"/>
          </a:xfrm>
          <a:prstGeom prst="straightConnector1">
            <a:avLst/>
          </a:prstGeom>
          <a:noFill/>
          <a:ln w="19050" cap="flat" cmpd="sng">
            <a:solidFill>
              <a:srgbClr val="1155CC"/>
            </a:solidFill>
            <a:prstDash val="solid"/>
            <a:round/>
            <a:headEnd type="none" w="med" len="med"/>
            <a:tailEnd type="triangle" w="med" len="med"/>
          </a:ln>
        </p:spPr>
      </p:cxnSp>
      <p:pic>
        <p:nvPicPr>
          <p:cNvPr id="194" name="Google Shape;194;p23"/>
          <p:cNvPicPr preferRelativeResize="0"/>
          <p:nvPr/>
        </p:nvPicPr>
        <p:blipFill>
          <a:blip r:embed="rId3">
            <a:alphaModFix/>
          </a:blip>
          <a:stretch>
            <a:fillRect/>
          </a:stretch>
        </p:blipFill>
        <p:spPr>
          <a:xfrm>
            <a:off x="93300" y="2122250"/>
            <a:ext cx="4988150" cy="901725"/>
          </a:xfrm>
          <a:prstGeom prst="rect">
            <a:avLst/>
          </a:prstGeom>
          <a:noFill/>
          <a:ln w="9525" cap="flat" cmpd="sng">
            <a:solidFill>
              <a:srgbClr val="999999"/>
            </a:solidFill>
            <a:prstDash val="solid"/>
            <a:round/>
            <a:headEnd type="none" w="sm" len="sm"/>
            <a:tailEnd type="none" w="sm" len="sm"/>
          </a:ln>
        </p:spPr>
      </p:pic>
      <p:pic>
        <p:nvPicPr>
          <p:cNvPr id="195" name="Google Shape;195;p23"/>
          <p:cNvPicPr preferRelativeResize="0"/>
          <p:nvPr/>
        </p:nvPicPr>
        <p:blipFill>
          <a:blip r:embed="rId4">
            <a:alphaModFix/>
          </a:blip>
          <a:stretch>
            <a:fillRect/>
          </a:stretch>
        </p:blipFill>
        <p:spPr>
          <a:xfrm>
            <a:off x="3678925" y="631087"/>
            <a:ext cx="5390724" cy="481675"/>
          </a:xfrm>
          <a:prstGeom prst="rect">
            <a:avLst/>
          </a:prstGeom>
          <a:noFill/>
          <a:ln w="9525" cap="flat" cmpd="sng">
            <a:solidFill>
              <a:srgbClr val="666666"/>
            </a:solidFill>
            <a:prstDash val="solid"/>
            <a:round/>
            <a:headEnd type="none" w="sm" len="sm"/>
            <a:tailEnd type="none" w="sm" len="sm"/>
          </a:ln>
        </p:spPr>
      </p:pic>
      <p:sp>
        <p:nvSpPr>
          <p:cNvPr id="196" name="Google Shape;196;p23"/>
          <p:cNvSpPr txBox="1"/>
          <p:nvPr/>
        </p:nvSpPr>
        <p:spPr>
          <a:xfrm>
            <a:off x="1003200" y="593400"/>
            <a:ext cx="2224800" cy="33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1155CC"/>
                </a:solidFill>
              </a:rPr>
              <a:t>New email arrives</a:t>
            </a:r>
            <a:endParaRPr sz="2000">
              <a:solidFill>
                <a:srgbClr val="1155CC"/>
              </a:solidFill>
            </a:endParaRPr>
          </a:p>
        </p:txBody>
      </p:sp>
      <p:cxnSp>
        <p:nvCxnSpPr>
          <p:cNvPr id="197" name="Google Shape;197;p23"/>
          <p:cNvCxnSpPr/>
          <p:nvPr/>
        </p:nvCxnSpPr>
        <p:spPr>
          <a:xfrm>
            <a:off x="3172400" y="841013"/>
            <a:ext cx="445500" cy="61800"/>
          </a:xfrm>
          <a:prstGeom prst="straightConnector1">
            <a:avLst/>
          </a:prstGeom>
          <a:noFill/>
          <a:ln w="19050" cap="flat" cmpd="sng">
            <a:solidFill>
              <a:srgbClr val="1155CC"/>
            </a:solidFill>
            <a:prstDash val="solid"/>
            <a:round/>
            <a:headEnd type="none" w="med" len="med"/>
            <a:tailEnd type="triangle" w="med" len="med"/>
          </a:ln>
        </p:spPr>
      </p:cxnSp>
      <p:sp>
        <p:nvSpPr>
          <p:cNvPr id="198" name="Google Shape;198;p23"/>
          <p:cNvSpPr/>
          <p:nvPr/>
        </p:nvSpPr>
        <p:spPr>
          <a:xfrm>
            <a:off x="6665275" y="1176650"/>
            <a:ext cx="250800" cy="3345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 name="Google Shape;199;p23"/>
          <p:cNvGrpSpPr/>
          <p:nvPr/>
        </p:nvGrpSpPr>
        <p:grpSpPr>
          <a:xfrm>
            <a:off x="5841032" y="1614330"/>
            <a:ext cx="1899273" cy="1656023"/>
            <a:chOff x="4930185" y="-92866"/>
            <a:chExt cx="4236612" cy="4423139"/>
          </a:xfrm>
        </p:grpSpPr>
        <p:pic>
          <p:nvPicPr>
            <p:cNvPr id="200" name="Google Shape;200;p23"/>
            <p:cNvPicPr preferRelativeResize="0"/>
            <p:nvPr/>
          </p:nvPicPr>
          <p:blipFill>
            <a:blip r:embed="rId5">
              <a:alphaModFix/>
            </a:blip>
            <a:stretch>
              <a:fillRect/>
            </a:stretch>
          </p:blipFill>
          <p:spPr>
            <a:xfrm>
              <a:off x="4930185" y="-92866"/>
              <a:ext cx="4236612" cy="4423139"/>
            </a:xfrm>
            <a:prstGeom prst="rect">
              <a:avLst/>
            </a:prstGeom>
            <a:noFill/>
            <a:ln>
              <a:noFill/>
            </a:ln>
          </p:spPr>
        </p:pic>
        <p:sp>
          <p:nvSpPr>
            <p:cNvPr id="201" name="Google Shape;201;p23"/>
            <p:cNvSpPr txBox="1"/>
            <p:nvPr/>
          </p:nvSpPr>
          <p:spPr>
            <a:xfrm rot="-854860">
              <a:off x="5620198" y="956583"/>
              <a:ext cx="3470345" cy="105474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0B5394"/>
                  </a:solidFill>
                  <a:latin typeface="Impact"/>
                  <a:ea typeface="Impact"/>
                  <a:cs typeface="Impact"/>
                  <a:sym typeface="Impact"/>
                </a:rPr>
                <a:t>AutoLabeler</a:t>
              </a:r>
              <a:endParaRPr sz="1800" b="1">
                <a:solidFill>
                  <a:srgbClr val="0B5394"/>
                </a:solidFill>
                <a:latin typeface="Impact"/>
                <a:ea typeface="Impact"/>
                <a:cs typeface="Impact"/>
                <a:sym typeface="Impact"/>
              </a:endParaRP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4"/>
          <p:cNvSpPr txBox="1"/>
          <p:nvPr/>
        </p:nvSpPr>
        <p:spPr>
          <a:xfrm>
            <a:off x="701925" y="0"/>
            <a:ext cx="7861200" cy="59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b="1"/>
              <a:t>Email AutoLabeler: </a:t>
            </a:r>
            <a:r>
              <a:rPr lang="en" sz="2600" b="1">
                <a:solidFill>
                  <a:srgbClr val="990000"/>
                </a:solidFill>
              </a:rPr>
              <a:t>Flexible</a:t>
            </a:r>
            <a:r>
              <a:rPr lang="en" sz="2600" b="1"/>
              <a:t> and </a:t>
            </a:r>
            <a:r>
              <a:rPr lang="en" sz="2600" b="1">
                <a:solidFill>
                  <a:srgbClr val="990000"/>
                </a:solidFill>
              </a:rPr>
              <a:t>Smarter</a:t>
            </a:r>
            <a:endParaRPr sz="2600" b="1"/>
          </a:p>
        </p:txBody>
      </p:sp>
      <p:sp>
        <p:nvSpPr>
          <p:cNvPr id="207" name="Google Shape;207;p24"/>
          <p:cNvSpPr/>
          <p:nvPr/>
        </p:nvSpPr>
        <p:spPr>
          <a:xfrm>
            <a:off x="5184525" y="2446350"/>
            <a:ext cx="381300" cy="250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4"/>
          <p:cNvSpPr txBox="1"/>
          <p:nvPr/>
        </p:nvSpPr>
        <p:spPr>
          <a:xfrm>
            <a:off x="29825" y="1412088"/>
            <a:ext cx="5794800" cy="33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1155CC"/>
                </a:solidFill>
              </a:rPr>
              <a:t>Create label ‘Finance’ and apply to old emails</a:t>
            </a:r>
            <a:endParaRPr sz="2000">
              <a:solidFill>
                <a:srgbClr val="1155CC"/>
              </a:solidFill>
            </a:endParaRPr>
          </a:p>
        </p:txBody>
      </p:sp>
      <p:cxnSp>
        <p:nvCxnSpPr>
          <p:cNvPr id="209" name="Google Shape;209;p24"/>
          <p:cNvCxnSpPr/>
          <p:nvPr/>
        </p:nvCxnSpPr>
        <p:spPr>
          <a:xfrm>
            <a:off x="2440175" y="1770325"/>
            <a:ext cx="13200" cy="328200"/>
          </a:xfrm>
          <a:prstGeom prst="straightConnector1">
            <a:avLst/>
          </a:prstGeom>
          <a:noFill/>
          <a:ln w="19050" cap="flat" cmpd="sng">
            <a:solidFill>
              <a:srgbClr val="1155CC"/>
            </a:solidFill>
            <a:prstDash val="solid"/>
            <a:round/>
            <a:headEnd type="none" w="med" len="med"/>
            <a:tailEnd type="triangle" w="med" len="med"/>
          </a:ln>
        </p:spPr>
      </p:cxnSp>
      <p:pic>
        <p:nvPicPr>
          <p:cNvPr id="210" name="Google Shape;210;p24"/>
          <p:cNvPicPr preferRelativeResize="0"/>
          <p:nvPr/>
        </p:nvPicPr>
        <p:blipFill>
          <a:blip r:embed="rId3">
            <a:alphaModFix/>
          </a:blip>
          <a:stretch>
            <a:fillRect/>
          </a:stretch>
        </p:blipFill>
        <p:spPr>
          <a:xfrm>
            <a:off x="93300" y="2122250"/>
            <a:ext cx="4988150" cy="901725"/>
          </a:xfrm>
          <a:prstGeom prst="rect">
            <a:avLst/>
          </a:prstGeom>
          <a:noFill/>
          <a:ln w="9525" cap="flat" cmpd="sng">
            <a:solidFill>
              <a:srgbClr val="999999"/>
            </a:solidFill>
            <a:prstDash val="solid"/>
            <a:round/>
            <a:headEnd type="none" w="sm" len="sm"/>
            <a:tailEnd type="none" w="sm" len="sm"/>
          </a:ln>
        </p:spPr>
      </p:pic>
      <p:pic>
        <p:nvPicPr>
          <p:cNvPr id="211" name="Google Shape;211;p24"/>
          <p:cNvPicPr preferRelativeResize="0"/>
          <p:nvPr/>
        </p:nvPicPr>
        <p:blipFill>
          <a:blip r:embed="rId4">
            <a:alphaModFix/>
          </a:blip>
          <a:stretch>
            <a:fillRect/>
          </a:stretch>
        </p:blipFill>
        <p:spPr>
          <a:xfrm>
            <a:off x="3678925" y="631087"/>
            <a:ext cx="5390724" cy="481675"/>
          </a:xfrm>
          <a:prstGeom prst="rect">
            <a:avLst/>
          </a:prstGeom>
          <a:noFill/>
          <a:ln w="9525" cap="flat" cmpd="sng">
            <a:solidFill>
              <a:srgbClr val="666666"/>
            </a:solidFill>
            <a:prstDash val="solid"/>
            <a:round/>
            <a:headEnd type="none" w="sm" len="sm"/>
            <a:tailEnd type="none" w="sm" len="sm"/>
          </a:ln>
        </p:spPr>
      </p:pic>
      <p:sp>
        <p:nvSpPr>
          <p:cNvPr id="212" name="Google Shape;212;p24"/>
          <p:cNvSpPr txBox="1"/>
          <p:nvPr/>
        </p:nvSpPr>
        <p:spPr>
          <a:xfrm>
            <a:off x="1003200" y="593400"/>
            <a:ext cx="2224800" cy="33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1155CC"/>
                </a:solidFill>
              </a:rPr>
              <a:t>New email arrives</a:t>
            </a:r>
            <a:endParaRPr sz="2000">
              <a:solidFill>
                <a:srgbClr val="1155CC"/>
              </a:solidFill>
            </a:endParaRPr>
          </a:p>
        </p:txBody>
      </p:sp>
      <p:cxnSp>
        <p:nvCxnSpPr>
          <p:cNvPr id="213" name="Google Shape;213;p24"/>
          <p:cNvCxnSpPr/>
          <p:nvPr/>
        </p:nvCxnSpPr>
        <p:spPr>
          <a:xfrm>
            <a:off x="3172400" y="841013"/>
            <a:ext cx="445500" cy="61800"/>
          </a:xfrm>
          <a:prstGeom prst="straightConnector1">
            <a:avLst/>
          </a:prstGeom>
          <a:noFill/>
          <a:ln w="19050" cap="flat" cmpd="sng">
            <a:solidFill>
              <a:srgbClr val="1155CC"/>
            </a:solidFill>
            <a:prstDash val="solid"/>
            <a:round/>
            <a:headEnd type="none" w="med" len="med"/>
            <a:tailEnd type="triangle" w="med" len="med"/>
          </a:ln>
        </p:spPr>
      </p:cxnSp>
      <p:sp>
        <p:nvSpPr>
          <p:cNvPr id="214" name="Google Shape;214;p24"/>
          <p:cNvSpPr/>
          <p:nvPr/>
        </p:nvSpPr>
        <p:spPr>
          <a:xfrm>
            <a:off x="6665275" y="1176650"/>
            <a:ext cx="250800" cy="3345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5" name="Google Shape;215;p24"/>
          <p:cNvPicPr preferRelativeResize="0"/>
          <p:nvPr/>
        </p:nvPicPr>
        <p:blipFill>
          <a:blip r:embed="rId5">
            <a:alphaModFix/>
          </a:blip>
          <a:stretch>
            <a:fillRect/>
          </a:stretch>
        </p:blipFill>
        <p:spPr>
          <a:xfrm>
            <a:off x="2222126" y="3894272"/>
            <a:ext cx="6847524" cy="593400"/>
          </a:xfrm>
          <a:prstGeom prst="rect">
            <a:avLst/>
          </a:prstGeom>
          <a:noFill/>
          <a:ln w="9525" cap="flat" cmpd="sng">
            <a:solidFill>
              <a:srgbClr val="666666"/>
            </a:solidFill>
            <a:prstDash val="solid"/>
            <a:round/>
            <a:headEnd type="none" w="sm" len="sm"/>
            <a:tailEnd type="none" w="sm" len="sm"/>
          </a:ln>
        </p:spPr>
      </p:pic>
      <p:sp>
        <p:nvSpPr>
          <p:cNvPr id="216" name="Google Shape;216;p24"/>
          <p:cNvSpPr/>
          <p:nvPr/>
        </p:nvSpPr>
        <p:spPr>
          <a:xfrm>
            <a:off x="6665275" y="3373525"/>
            <a:ext cx="250800" cy="3345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txBox="1"/>
          <p:nvPr/>
        </p:nvSpPr>
        <p:spPr>
          <a:xfrm>
            <a:off x="2304900" y="3296450"/>
            <a:ext cx="2572800" cy="33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1155CC"/>
                </a:solidFill>
              </a:rPr>
              <a:t>New email labeled</a:t>
            </a:r>
            <a:endParaRPr sz="2000">
              <a:solidFill>
                <a:srgbClr val="1155CC"/>
              </a:solidFill>
            </a:endParaRPr>
          </a:p>
        </p:txBody>
      </p:sp>
      <p:cxnSp>
        <p:nvCxnSpPr>
          <p:cNvPr id="218" name="Google Shape;218;p24"/>
          <p:cNvCxnSpPr/>
          <p:nvPr/>
        </p:nvCxnSpPr>
        <p:spPr>
          <a:xfrm>
            <a:off x="3650600" y="3685600"/>
            <a:ext cx="406200" cy="344400"/>
          </a:xfrm>
          <a:prstGeom prst="straightConnector1">
            <a:avLst/>
          </a:prstGeom>
          <a:noFill/>
          <a:ln w="19050" cap="flat" cmpd="sng">
            <a:solidFill>
              <a:srgbClr val="1155CC"/>
            </a:solidFill>
            <a:prstDash val="solid"/>
            <a:round/>
            <a:headEnd type="none" w="med" len="med"/>
            <a:tailEnd type="triangle" w="med" len="med"/>
          </a:ln>
        </p:spPr>
      </p:cxnSp>
      <p:pic>
        <p:nvPicPr>
          <p:cNvPr id="219" name="Google Shape;219;p24"/>
          <p:cNvPicPr preferRelativeResize="0"/>
          <p:nvPr/>
        </p:nvPicPr>
        <p:blipFill>
          <a:blip r:embed="rId6">
            <a:alphaModFix/>
          </a:blip>
          <a:stretch>
            <a:fillRect/>
          </a:stretch>
        </p:blipFill>
        <p:spPr>
          <a:xfrm>
            <a:off x="3678925" y="4552825"/>
            <a:ext cx="963000" cy="528250"/>
          </a:xfrm>
          <a:prstGeom prst="rect">
            <a:avLst/>
          </a:prstGeom>
          <a:noFill/>
          <a:ln>
            <a:noFill/>
          </a:ln>
        </p:spPr>
      </p:pic>
      <p:grpSp>
        <p:nvGrpSpPr>
          <p:cNvPr id="220" name="Google Shape;220;p24"/>
          <p:cNvGrpSpPr/>
          <p:nvPr/>
        </p:nvGrpSpPr>
        <p:grpSpPr>
          <a:xfrm>
            <a:off x="5841032" y="1614330"/>
            <a:ext cx="1899273" cy="1656023"/>
            <a:chOff x="4930185" y="-92866"/>
            <a:chExt cx="4236612" cy="4423139"/>
          </a:xfrm>
        </p:grpSpPr>
        <p:pic>
          <p:nvPicPr>
            <p:cNvPr id="221" name="Google Shape;221;p24"/>
            <p:cNvPicPr preferRelativeResize="0"/>
            <p:nvPr/>
          </p:nvPicPr>
          <p:blipFill>
            <a:blip r:embed="rId7">
              <a:alphaModFix/>
            </a:blip>
            <a:stretch>
              <a:fillRect/>
            </a:stretch>
          </p:blipFill>
          <p:spPr>
            <a:xfrm>
              <a:off x="4930185" y="-92866"/>
              <a:ext cx="4236612" cy="4423139"/>
            </a:xfrm>
            <a:prstGeom prst="rect">
              <a:avLst/>
            </a:prstGeom>
            <a:noFill/>
            <a:ln>
              <a:noFill/>
            </a:ln>
          </p:spPr>
        </p:pic>
        <p:sp>
          <p:nvSpPr>
            <p:cNvPr id="222" name="Google Shape;222;p24"/>
            <p:cNvSpPr txBox="1"/>
            <p:nvPr/>
          </p:nvSpPr>
          <p:spPr>
            <a:xfrm rot="-854860">
              <a:off x="5620198" y="956583"/>
              <a:ext cx="3470345" cy="105474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0B5394"/>
                  </a:solidFill>
                  <a:latin typeface="Impact"/>
                  <a:ea typeface="Impact"/>
                  <a:cs typeface="Impact"/>
                  <a:sym typeface="Impact"/>
                </a:rPr>
                <a:t>AutoLabeler</a:t>
              </a:r>
              <a:endParaRPr sz="1800" b="1">
                <a:solidFill>
                  <a:srgbClr val="0B5394"/>
                </a:solidFill>
                <a:latin typeface="Impact"/>
                <a:ea typeface="Impact"/>
                <a:cs typeface="Impact"/>
                <a:sym typeface="Impact"/>
              </a:endParaRP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5"/>
          <p:cNvSpPr txBox="1"/>
          <p:nvPr/>
        </p:nvSpPr>
        <p:spPr>
          <a:xfrm>
            <a:off x="701925" y="0"/>
            <a:ext cx="7861200" cy="59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b="1"/>
              <a:t>Email AutoLabeler Pipeline</a:t>
            </a:r>
            <a:endParaRPr sz="2600" b="1"/>
          </a:p>
        </p:txBody>
      </p:sp>
      <p:sp>
        <p:nvSpPr>
          <p:cNvPr id="228" name="Google Shape;228;p25"/>
          <p:cNvSpPr txBox="1"/>
          <p:nvPr/>
        </p:nvSpPr>
        <p:spPr>
          <a:xfrm>
            <a:off x="1251225" y="2715300"/>
            <a:ext cx="1465800" cy="187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Subject, Related Parties (From, To, CC, Bcc), Body</a:t>
            </a:r>
            <a:endParaRPr>
              <a:latin typeface="Lato"/>
              <a:ea typeface="Lato"/>
              <a:cs typeface="Lato"/>
              <a:sym typeface="Lato"/>
            </a:endParaRPr>
          </a:p>
        </p:txBody>
      </p:sp>
      <p:sp>
        <p:nvSpPr>
          <p:cNvPr id="229" name="Google Shape;229;p25"/>
          <p:cNvSpPr/>
          <p:nvPr/>
        </p:nvSpPr>
        <p:spPr>
          <a:xfrm>
            <a:off x="1436926" y="1420838"/>
            <a:ext cx="1094400" cy="1045800"/>
          </a:xfrm>
          <a:prstGeom prst="wedgeRoundRectCallout">
            <a:avLst>
              <a:gd name="adj1" fmla="val -20833"/>
              <a:gd name="adj2" fmla="val 62500"/>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Parse Email Contents</a:t>
            </a:r>
            <a:endParaRPr/>
          </a:p>
        </p:txBody>
      </p:sp>
      <p:sp>
        <p:nvSpPr>
          <p:cNvPr id="230" name="Google Shape;230;p25"/>
          <p:cNvSpPr/>
          <p:nvPr/>
        </p:nvSpPr>
        <p:spPr>
          <a:xfrm>
            <a:off x="53375" y="1597725"/>
            <a:ext cx="1039500" cy="716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Email </a:t>
            </a:r>
            <a:endParaRPr b="1"/>
          </a:p>
          <a:p>
            <a:pPr marL="0" lvl="0" indent="0" algn="l" rtl="0">
              <a:spcBef>
                <a:spcPts val="0"/>
              </a:spcBef>
              <a:spcAft>
                <a:spcPts val="0"/>
              </a:spcAft>
              <a:buNone/>
            </a:pPr>
            <a:r>
              <a:rPr lang="en" b="1"/>
              <a:t>Message</a:t>
            </a:r>
            <a:endParaRPr/>
          </a:p>
        </p:txBody>
      </p:sp>
      <p:sp>
        <p:nvSpPr>
          <p:cNvPr id="231" name="Google Shape;231;p25"/>
          <p:cNvSpPr/>
          <p:nvPr/>
        </p:nvSpPr>
        <p:spPr>
          <a:xfrm>
            <a:off x="1145175" y="1844775"/>
            <a:ext cx="272100" cy="222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5"/>
          <p:cNvSpPr/>
          <p:nvPr/>
        </p:nvSpPr>
        <p:spPr>
          <a:xfrm>
            <a:off x="119625" y="514350"/>
            <a:ext cx="1319700" cy="645900"/>
          </a:xfrm>
          <a:prstGeom prst="homePlate">
            <a:avLst>
              <a:gd name="adj" fmla="val 50000"/>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t>Data Input</a:t>
            </a:r>
            <a:endParaRPr sz="1600"/>
          </a:p>
        </p:txBody>
      </p:sp>
      <p:sp>
        <p:nvSpPr>
          <p:cNvPr id="233" name="Google Shape;233;p25"/>
          <p:cNvSpPr/>
          <p:nvPr/>
        </p:nvSpPr>
        <p:spPr>
          <a:xfrm>
            <a:off x="1244000" y="526300"/>
            <a:ext cx="6110100" cy="645900"/>
          </a:xfrm>
          <a:prstGeom prst="chevron">
            <a:avLst>
              <a:gd name="adj" fmla="val 50000"/>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t>Data Cleaning and Feature Engineering</a:t>
            </a:r>
            <a:endParaRPr sz="1600"/>
          </a:p>
        </p:txBody>
      </p:sp>
      <p:sp>
        <p:nvSpPr>
          <p:cNvPr id="234" name="Google Shape;234;p25"/>
          <p:cNvSpPr/>
          <p:nvPr/>
        </p:nvSpPr>
        <p:spPr>
          <a:xfrm>
            <a:off x="7182300" y="526300"/>
            <a:ext cx="1961700" cy="645900"/>
          </a:xfrm>
          <a:prstGeom prst="chevron">
            <a:avLst>
              <a:gd name="adj" fmla="val 50000"/>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Model</a:t>
            </a:r>
            <a:endParaRPr/>
          </a:p>
        </p:txBody>
      </p:sp>
      <p:pic>
        <p:nvPicPr>
          <p:cNvPr id="235" name="Google Shape;235;p25"/>
          <p:cNvPicPr preferRelativeResize="0"/>
          <p:nvPr/>
        </p:nvPicPr>
        <p:blipFill>
          <a:blip r:embed="rId3">
            <a:alphaModFix/>
          </a:blip>
          <a:stretch>
            <a:fillRect/>
          </a:stretch>
        </p:blipFill>
        <p:spPr>
          <a:xfrm>
            <a:off x="1244000" y="3675650"/>
            <a:ext cx="1595400" cy="1419250"/>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6"/>
          <p:cNvSpPr txBox="1"/>
          <p:nvPr/>
        </p:nvSpPr>
        <p:spPr>
          <a:xfrm>
            <a:off x="701925" y="0"/>
            <a:ext cx="7861200" cy="59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b="1"/>
              <a:t>Email AutoLabeler Pipeline</a:t>
            </a:r>
            <a:endParaRPr sz="2600" b="1"/>
          </a:p>
        </p:txBody>
      </p:sp>
      <p:sp>
        <p:nvSpPr>
          <p:cNvPr id="241" name="Google Shape;241;p26"/>
          <p:cNvSpPr txBox="1"/>
          <p:nvPr/>
        </p:nvSpPr>
        <p:spPr>
          <a:xfrm>
            <a:off x="1251225" y="2715300"/>
            <a:ext cx="1465800" cy="187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Subject, Related Parties (From, To, CC, Bcc), Body</a:t>
            </a:r>
            <a:endParaRPr>
              <a:latin typeface="Lato"/>
              <a:ea typeface="Lato"/>
              <a:cs typeface="Lato"/>
              <a:sym typeface="Lato"/>
            </a:endParaRPr>
          </a:p>
        </p:txBody>
      </p:sp>
      <p:sp>
        <p:nvSpPr>
          <p:cNvPr id="242" name="Google Shape;242;p26"/>
          <p:cNvSpPr txBox="1"/>
          <p:nvPr/>
        </p:nvSpPr>
        <p:spPr>
          <a:xfrm>
            <a:off x="2875375" y="1549775"/>
            <a:ext cx="2334300" cy="12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
        <p:nvSpPr>
          <p:cNvPr id="243" name="Google Shape;243;p26"/>
          <p:cNvSpPr/>
          <p:nvPr/>
        </p:nvSpPr>
        <p:spPr>
          <a:xfrm>
            <a:off x="1436926" y="1420838"/>
            <a:ext cx="1094400" cy="1045800"/>
          </a:xfrm>
          <a:prstGeom prst="wedgeRoundRectCallout">
            <a:avLst>
              <a:gd name="adj1" fmla="val -20833"/>
              <a:gd name="adj2" fmla="val 62500"/>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Parse Email Contents</a:t>
            </a:r>
            <a:endParaRPr/>
          </a:p>
        </p:txBody>
      </p:sp>
      <p:sp>
        <p:nvSpPr>
          <p:cNvPr id="244" name="Google Shape;244;p26"/>
          <p:cNvSpPr/>
          <p:nvPr/>
        </p:nvSpPr>
        <p:spPr>
          <a:xfrm>
            <a:off x="53375" y="1597725"/>
            <a:ext cx="1039500" cy="716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Email </a:t>
            </a:r>
            <a:endParaRPr b="1"/>
          </a:p>
          <a:p>
            <a:pPr marL="0" lvl="0" indent="0" algn="l" rtl="0">
              <a:spcBef>
                <a:spcPts val="0"/>
              </a:spcBef>
              <a:spcAft>
                <a:spcPts val="0"/>
              </a:spcAft>
              <a:buNone/>
            </a:pPr>
            <a:r>
              <a:rPr lang="en" b="1"/>
              <a:t>Message</a:t>
            </a:r>
            <a:endParaRPr/>
          </a:p>
        </p:txBody>
      </p:sp>
      <p:sp>
        <p:nvSpPr>
          <p:cNvPr id="245" name="Google Shape;245;p26"/>
          <p:cNvSpPr/>
          <p:nvPr/>
        </p:nvSpPr>
        <p:spPr>
          <a:xfrm>
            <a:off x="2875363" y="1405838"/>
            <a:ext cx="1961700" cy="1045800"/>
          </a:xfrm>
          <a:prstGeom prst="wedgeRoundRectCallout">
            <a:avLst>
              <a:gd name="adj1" fmla="val -20833"/>
              <a:gd name="adj2" fmla="val 62500"/>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202124"/>
                </a:solidFill>
              </a:rPr>
              <a:t>Preprocess </a:t>
            </a:r>
            <a:endParaRPr b="1">
              <a:solidFill>
                <a:srgbClr val="202124"/>
              </a:solidFill>
            </a:endParaRPr>
          </a:p>
          <a:p>
            <a:pPr marL="0" lvl="0" indent="0" algn="l" rtl="0">
              <a:spcBef>
                <a:spcPts val="0"/>
              </a:spcBef>
              <a:spcAft>
                <a:spcPts val="0"/>
              </a:spcAft>
              <a:buNone/>
            </a:pPr>
            <a:r>
              <a:rPr lang="en">
                <a:solidFill>
                  <a:srgbClr val="202124"/>
                </a:solidFill>
              </a:rPr>
              <a:t>(Tokenization, Stop words removal, Lemmatization, Stemming)</a:t>
            </a:r>
            <a:endParaRPr>
              <a:solidFill>
                <a:srgbClr val="202124"/>
              </a:solidFill>
            </a:endParaRPr>
          </a:p>
        </p:txBody>
      </p:sp>
      <p:sp>
        <p:nvSpPr>
          <p:cNvPr id="246" name="Google Shape;246;p26"/>
          <p:cNvSpPr txBox="1"/>
          <p:nvPr/>
        </p:nvSpPr>
        <p:spPr>
          <a:xfrm>
            <a:off x="2930988" y="2685275"/>
            <a:ext cx="1961700" cy="645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202124"/>
                </a:solidFill>
              </a:rPr>
              <a:t>Processed word list</a:t>
            </a:r>
            <a:endParaRPr>
              <a:solidFill>
                <a:srgbClr val="202124"/>
              </a:solidFill>
              <a:latin typeface="Lato"/>
              <a:ea typeface="Lato"/>
              <a:cs typeface="Lato"/>
              <a:sym typeface="Lato"/>
            </a:endParaRPr>
          </a:p>
        </p:txBody>
      </p:sp>
      <p:sp>
        <p:nvSpPr>
          <p:cNvPr id="247" name="Google Shape;247;p26"/>
          <p:cNvSpPr/>
          <p:nvPr/>
        </p:nvSpPr>
        <p:spPr>
          <a:xfrm>
            <a:off x="2567300" y="1832425"/>
            <a:ext cx="272100" cy="222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6"/>
          <p:cNvSpPr/>
          <p:nvPr/>
        </p:nvSpPr>
        <p:spPr>
          <a:xfrm>
            <a:off x="1145175" y="1844775"/>
            <a:ext cx="272100" cy="222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6"/>
          <p:cNvSpPr/>
          <p:nvPr/>
        </p:nvSpPr>
        <p:spPr>
          <a:xfrm>
            <a:off x="119625" y="514350"/>
            <a:ext cx="1319700" cy="645900"/>
          </a:xfrm>
          <a:prstGeom prst="homePlate">
            <a:avLst>
              <a:gd name="adj" fmla="val 50000"/>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t>Data Input</a:t>
            </a:r>
            <a:endParaRPr sz="1600"/>
          </a:p>
        </p:txBody>
      </p:sp>
      <p:sp>
        <p:nvSpPr>
          <p:cNvPr id="250" name="Google Shape;250;p26"/>
          <p:cNvSpPr/>
          <p:nvPr/>
        </p:nvSpPr>
        <p:spPr>
          <a:xfrm>
            <a:off x="1244000" y="526300"/>
            <a:ext cx="6110100" cy="645900"/>
          </a:xfrm>
          <a:prstGeom prst="chevron">
            <a:avLst>
              <a:gd name="adj" fmla="val 50000"/>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t>Data Cleaning and Feature Engineering</a:t>
            </a:r>
            <a:endParaRPr sz="1600"/>
          </a:p>
        </p:txBody>
      </p:sp>
      <p:sp>
        <p:nvSpPr>
          <p:cNvPr id="251" name="Google Shape;251;p26"/>
          <p:cNvSpPr/>
          <p:nvPr/>
        </p:nvSpPr>
        <p:spPr>
          <a:xfrm>
            <a:off x="7182300" y="526300"/>
            <a:ext cx="1961700" cy="645900"/>
          </a:xfrm>
          <a:prstGeom prst="chevron">
            <a:avLst>
              <a:gd name="adj" fmla="val 50000"/>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Model</a:t>
            </a:r>
            <a:endParaRPr/>
          </a:p>
        </p:txBody>
      </p:sp>
      <p:pic>
        <p:nvPicPr>
          <p:cNvPr id="252" name="Google Shape;252;p26"/>
          <p:cNvPicPr preferRelativeResize="0"/>
          <p:nvPr/>
        </p:nvPicPr>
        <p:blipFill>
          <a:blip r:embed="rId3">
            <a:alphaModFix/>
          </a:blip>
          <a:stretch>
            <a:fillRect/>
          </a:stretch>
        </p:blipFill>
        <p:spPr>
          <a:xfrm>
            <a:off x="3242942" y="3808550"/>
            <a:ext cx="1226558" cy="1334950"/>
          </a:xfrm>
          <a:prstGeom prst="rect">
            <a:avLst/>
          </a:prstGeom>
          <a:noFill/>
          <a:ln>
            <a:noFill/>
          </a:ln>
        </p:spPr>
      </p:pic>
      <p:pic>
        <p:nvPicPr>
          <p:cNvPr id="253" name="Google Shape;253;p26"/>
          <p:cNvPicPr preferRelativeResize="0"/>
          <p:nvPr/>
        </p:nvPicPr>
        <p:blipFill>
          <a:blip r:embed="rId4">
            <a:alphaModFix/>
          </a:blip>
          <a:stretch>
            <a:fillRect/>
          </a:stretch>
        </p:blipFill>
        <p:spPr>
          <a:xfrm>
            <a:off x="3196375" y="2988823"/>
            <a:ext cx="1319700" cy="927781"/>
          </a:xfrm>
          <a:prstGeom prst="rect">
            <a:avLst/>
          </a:prstGeom>
          <a:noFill/>
          <a:ln>
            <a:noFill/>
          </a:ln>
        </p:spPr>
      </p:pic>
      <p:pic>
        <p:nvPicPr>
          <p:cNvPr id="254" name="Google Shape;254;p26"/>
          <p:cNvPicPr preferRelativeResize="0"/>
          <p:nvPr/>
        </p:nvPicPr>
        <p:blipFill>
          <a:blip r:embed="rId5">
            <a:alphaModFix/>
          </a:blip>
          <a:stretch>
            <a:fillRect/>
          </a:stretch>
        </p:blipFill>
        <p:spPr>
          <a:xfrm>
            <a:off x="1244000" y="3675650"/>
            <a:ext cx="1595400" cy="1419250"/>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7"/>
          <p:cNvSpPr txBox="1"/>
          <p:nvPr/>
        </p:nvSpPr>
        <p:spPr>
          <a:xfrm>
            <a:off x="701925" y="0"/>
            <a:ext cx="7861200" cy="59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b="1"/>
              <a:t>Email AutoLabeler Pipeline</a:t>
            </a:r>
            <a:endParaRPr sz="2600" b="1"/>
          </a:p>
        </p:txBody>
      </p:sp>
      <p:sp>
        <p:nvSpPr>
          <p:cNvPr id="260" name="Google Shape;260;p27"/>
          <p:cNvSpPr txBox="1"/>
          <p:nvPr/>
        </p:nvSpPr>
        <p:spPr>
          <a:xfrm>
            <a:off x="1251225" y="2715300"/>
            <a:ext cx="1465800" cy="187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Subject, Related Parties (From, To, CC, Bcc), Body</a:t>
            </a:r>
            <a:endParaRPr>
              <a:latin typeface="Lato"/>
              <a:ea typeface="Lato"/>
              <a:cs typeface="Lato"/>
              <a:sym typeface="Lato"/>
            </a:endParaRPr>
          </a:p>
        </p:txBody>
      </p:sp>
      <p:sp>
        <p:nvSpPr>
          <p:cNvPr id="261" name="Google Shape;261;p27"/>
          <p:cNvSpPr txBox="1"/>
          <p:nvPr/>
        </p:nvSpPr>
        <p:spPr>
          <a:xfrm>
            <a:off x="2875375" y="1549775"/>
            <a:ext cx="2334300" cy="12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
        <p:nvSpPr>
          <p:cNvPr id="262" name="Google Shape;262;p27"/>
          <p:cNvSpPr/>
          <p:nvPr/>
        </p:nvSpPr>
        <p:spPr>
          <a:xfrm>
            <a:off x="1436926" y="1420838"/>
            <a:ext cx="1094400" cy="1045800"/>
          </a:xfrm>
          <a:prstGeom prst="wedgeRoundRectCallout">
            <a:avLst>
              <a:gd name="adj1" fmla="val -20833"/>
              <a:gd name="adj2" fmla="val 62500"/>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Parse Email Contents</a:t>
            </a:r>
            <a:endParaRPr/>
          </a:p>
        </p:txBody>
      </p:sp>
      <p:sp>
        <p:nvSpPr>
          <p:cNvPr id="263" name="Google Shape;263;p27"/>
          <p:cNvSpPr/>
          <p:nvPr/>
        </p:nvSpPr>
        <p:spPr>
          <a:xfrm>
            <a:off x="53375" y="1597725"/>
            <a:ext cx="1039500" cy="716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Email </a:t>
            </a:r>
            <a:endParaRPr b="1"/>
          </a:p>
          <a:p>
            <a:pPr marL="0" lvl="0" indent="0" algn="l" rtl="0">
              <a:spcBef>
                <a:spcPts val="0"/>
              </a:spcBef>
              <a:spcAft>
                <a:spcPts val="0"/>
              </a:spcAft>
              <a:buNone/>
            </a:pPr>
            <a:r>
              <a:rPr lang="en" b="1"/>
              <a:t>Message</a:t>
            </a:r>
            <a:endParaRPr/>
          </a:p>
        </p:txBody>
      </p:sp>
      <p:sp>
        <p:nvSpPr>
          <p:cNvPr id="264" name="Google Shape;264;p27"/>
          <p:cNvSpPr/>
          <p:nvPr/>
        </p:nvSpPr>
        <p:spPr>
          <a:xfrm>
            <a:off x="2875363" y="1405838"/>
            <a:ext cx="1961700" cy="1045800"/>
          </a:xfrm>
          <a:prstGeom prst="wedgeRoundRectCallout">
            <a:avLst>
              <a:gd name="adj1" fmla="val -20833"/>
              <a:gd name="adj2" fmla="val 62500"/>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202124"/>
                </a:solidFill>
              </a:rPr>
              <a:t>Preprocess </a:t>
            </a:r>
            <a:endParaRPr b="1">
              <a:solidFill>
                <a:srgbClr val="202124"/>
              </a:solidFill>
            </a:endParaRPr>
          </a:p>
          <a:p>
            <a:pPr marL="0" lvl="0" indent="0" algn="l" rtl="0">
              <a:spcBef>
                <a:spcPts val="0"/>
              </a:spcBef>
              <a:spcAft>
                <a:spcPts val="0"/>
              </a:spcAft>
              <a:buNone/>
            </a:pPr>
            <a:r>
              <a:rPr lang="en">
                <a:solidFill>
                  <a:srgbClr val="202124"/>
                </a:solidFill>
              </a:rPr>
              <a:t>(Tokenization, Stop words removal, Lemmatization, Stemming)</a:t>
            </a:r>
            <a:endParaRPr>
              <a:solidFill>
                <a:srgbClr val="202124"/>
              </a:solidFill>
            </a:endParaRPr>
          </a:p>
        </p:txBody>
      </p:sp>
      <p:sp>
        <p:nvSpPr>
          <p:cNvPr id="265" name="Google Shape;265;p27"/>
          <p:cNvSpPr txBox="1"/>
          <p:nvPr/>
        </p:nvSpPr>
        <p:spPr>
          <a:xfrm>
            <a:off x="2930988" y="2685275"/>
            <a:ext cx="1961700" cy="645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202124"/>
                </a:solidFill>
              </a:rPr>
              <a:t>Processed word list</a:t>
            </a:r>
            <a:endParaRPr>
              <a:solidFill>
                <a:srgbClr val="202124"/>
              </a:solidFill>
              <a:latin typeface="Lato"/>
              <a:ea typeface="Lato"/>
              <a:cs typeface="Lato"/>
              <a:sym typeface="Lato"/>
            </a:endParaRPr>
          </a:p>
        </p:txBody>
      </p:sp>
      <p:sp>
        <p:nvSpPr>
          <p:cNvPr id="266" name="Google Shape;266;p27"/>
          <p:cNvSpPr/>
          <p:nvPr/>
        </p:nvSpPr>
        <p:spPr>
          <a:xfrm>
            <a:off x="5165550" y="1405838"/>
            <a:ext cx="1880700" cy="1045800"/>
          </a:xfrm>
          <a:prstGeom prst="wedgeRoundRectCallout">
            <a:avLst>
              <a:gd name="adj1" fmla="val -20833"/>
              <a:gd name="adj2" fmla="val 62500"/>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2"/>
                </a:solidFill>
              </a:rPr>
              <a:t>Feature Extraction</a:t>
            </a:r>
            <a:endParaRPr>
              <a:solidFill>
                <a:schemeClr val="dk2"/>
              </a:solidFill>
            </a:endParaRPr>
          </a:p>
          <a:p>
            <a:pPr marL="0" lvl="0" indent="0" algn="l" rtl="0">
              <a:spcBef>
                <a:spcPts val="0"/>
              </a:spcBef>
              <a:spcAft>
                <a:spcPts val="0"/>
              </a:spcAft>
              <a:buNone/>
            </a:pPr>
            <a:r>
              <a:rPr lang="en">
                <a:solidFill>
                  <a:schemeClr val="dk2"/>
                </a:solidFill>
              </a:rPr>
              <a:t>(TF-IDFvectorizer, SelectKBest)</a:t>
            </a:r>
            <a:endParaRPr>
              <a:solidFill>
                <a:schemeClr val="dk2"/>
              </a:solidFill>
            </a:endParaRPr>
          </a:p>
        </p:txBody>
      </p:sp>
      <p:sp>
        <p:nvSpPr>
          <p:cNvPr id="267" name="Google Shape;267;p27"/>
          <p:cNvSpPr txBox="1"/>
          <p:nvPr/>
        </p:nvSpPr>
        <p:spPr>
          <a:xfrm>
            <a:off x="5272550" y="2685275"/>
            <a:ext cx="1830000" cy="47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202124"/>
                </a:solidFill>
              </a:rPr>
              <a:t>Number vectors </a:t>
            </a:r>
            <a:endParaRPr>
              <a:solidFill>
                <a:srgbClr val="202124"/>
              </a:solidFill>
            </a:endParaRPr>
          </a:p>
          <a:p>
            <a:pPr marL="0" lvl="0" indent="0" algn="l" rtl="0">
              <a:spcBef>
                <a:spcPts val="0"/>
              </a:spcBef>
              <a:spcAft>
                <a:spcPts val="0"/>
              </a:spcAft>
              <a:buNone/>
            </a:pPr>
            <a:endParaRPr>
              <a:latin typeface="Lato"/>
              <a:ea typeface="Lato"/>
              <a:cs typeface="Lato"/>
              <a:sym typeface="Lato"/>
            </a:endParaRPr>
          </a:p>
        </p:txBody>
      </p:sp>
      <p:sp>
        <p:nvSpPr>
          <p:cNvPr id="268" name="Google Shape;268;p27"/>
          <p:cNvSpPr/>
          <p:nvPr/>
        </p:nvSpPr>
        <p:spPr>
          <a:xfrm>
            <a:off x="2567300" y="1832425"/>
            <a:ext cx="272100" cy="222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7"/>
          <p:cNvSpPr/>
          <p:nvPr/>
        </p:nvSpPr>
        <p:spPr>
          <a:xfrm>
            <a:off x="4883163" y="1817438"/>
            <a:ext cx="272100" cy="222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7"/>
          <p:cNvSpPr/>
          <p:nvPr/>
        </p:nvSpPr>
        <p:spPr>
          <a:xfrm>
            <a:off x="1145175" y="1844775"/>
            <a:ext cx="272100" cy="222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1" name="Google Shape;271;p27"/>
          <p:cNvPicPr preferRelativeResize="0"/>
          <p:nvPr/>
        </p:nvPicPr>
        <p:blipFill>
          <a:blip r:embed="rId3">
            <a:alphaModFix/>
          </a:blip>
          <a:stretch>
            <a:fillRect/>
          </a:stretch>
        </p:blipFill>
        <p:spPr>
          <a:xfrm>
            <a:off x="5359838" y="3527200"/>
            <a:ext cx="1655400" cy="1219200"/>
          </a:xfrm>
          <a:prstGeom prst="rect">
            <a:avLst/>
          </a:prstGeom>
          <a:noFill/>
          <a:ln>
            <a:noFill/>
          </a:ln>
        </p:spPr>
      </p:pic>
      <p:sp>
        <p:nvSpPr>
          <p:cNvPr id="272" name="Google Shape;272;p27"/>
          <p:cNvSpPr/>
          <p:nvPr/>
        </p:nvSpPr>
        <p:spPr>
          <a:xfrm>
            <a:off x="119625" y="514350"/>
            <a:ext cx="1319700" cy="645900"/>
          </a:xfrm>
          <a:prstGeom prst="homePlate">
            <a:avLst>
              <a:gd name="adj" fmla="val 50000"/>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t>Data Input</a:t>
            </a:r>
            <a:endParaRPr sz="1600"/>
          </a:p>
        </p:txBody>
      </p:sp>
      <p:sp>
        <p:nvSpPr>
          <p:cNvPr id="273" name="Google Shape;273;p27"/>
          <p:cNvSpPr/>
          <p:nvPr/>
        </p:nvSpPr>
        <p:spPr>
          <a:xfrm>
            <a:off x="1244000" y="526300"/>
            <a:ext cx="6110100" cy="645900"/>
          </a:xfrm>
          <a:prstGeom prst="chevron">
            <a:avLst>
              <a:gd name="adj" fmla="val 50000"/>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t>Data Cleaning and Feature Engineering</a:t>
            </a:r>
            <a:endParaRPr sz="1600"/>
          </a:p>
        </p:txBody>
      </p:sp>
      <p:sp>
        <p:nvSpPr>
          <p:cNvPr id="274" name="Google Shape;274;p27"/>
          <p:cNvSpPr/>
          <p:nvPr/>
        </p:nvSpPr>
        <p:spPr>
          <a:xfrm>
            <a:off x="7182300" y="526300"/>
            <a:ext cx="1961700" cy="645900"/>
          </a:xfrm>
          <a:prstGeom prst="chevron">
            <a:avLst>
              <a:gd name="adj" fmla="val 50000"/>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Model</a:t>
            </a:r>
            <a:endParaRPr/>
          </a:p>
        </p:txBody>
      </p:sp>
      <p:pic>
        <p:nvPicPr>
          <p:cNvPr id="275" name="Google Shape;275;p27"/>
          <p:cNvPicPr preferRelativeResize="0"/>
          <p:nvPr/>
        </p:nvPicPr>
        <p:blipFill>
          <a:blip r:embed="rId4">
            <a:alphaModFix/>
          </a:blip>
          <a:stretch>
            <a:fillRect/>
          </a:stretch>
        </p:blipFill>
        <p:spPr>
          <a:xfrm>
            <a:off x="3242942" y="3808550"/>
            <a:ext cx="1226558" cy="1334950"/>
          </a:xfrm>
          <a:prstGeom prst="rect">
            <a:avLst/>
          </a:prstGeom>
          <a:noFill/>
          <a:ln>
            <a:noFill/>
          </a:ln>
        </p:spPr>
      </p:pic>
      <p:pic>
        <p:nvPicPr>
          <p:cNvPr id="276" name="Google Shape;276;p27"/>
          <p:cNvPicPr preferRelativeResize="0"/>
          <p:nvPr/>
        </p:nvPicPr>
        <p:blipFill>
          <a:blip r:embed="rId5">
            <a:alphaModFix/>
          </a:blip>
          <a:stretch>
            <a:fillRect/>
          </a:stretch>
        </p:blipFill>
        <p:spPr>
          <a:xfrm>
            <a:off x="3196375" y="2988823"/>
            <a:ext cx="1319700" cy="927781"/>
          </a:xfrm>
          <a:prstGeom prst="rect">
            <a:avLst/>
          </a:prstGeom>
          <a:noFill/>
          <a:ln>
            <a:noFill/>
          </a:ln>
        </p:spPr>
      </p:pic>
      <p:pic>
        <p:nvPicPr>
          <p:cNvPr id="277" name="Google Shape;277;p27"/>
          <p:cNvPicPr preferRelativeResize="0"/>
          <p:nvPr/>
        </p:nvPicPr>
        <p:blipFill>
          <a:blip r:embed="rId6">
            <a:alphaModFix/>
          </a:blip>
          <a:stretch>
            <a:fillRect/>
          </a:stretch>
        </p:blipFill>
        <p:spPr>
          <a:xfrm>
            <a:off x="1244000" y="3675650"/>
            <a:ext cx="1595400" cy="1419250"/>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8"/>
          <p:cNvSpPr txBox="1"/>
          <p:nvPr/>
        </p:nvSpPr>
        <p:spPr>
          <a:xfrm>
            <a:off x="701925" y="0"/>
            <a:ext cx="7861200" cy="59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b="1"/>
              <a:t>Email AutoLabeler Pipeline</a:t>
            </a:r>
            <a:endParaRPr sz="2600" b="1"/>
          </a:p>
        </p:txBody>
      </p:sp>
      <p:sp>
        <p:nvSpPr>
          <p:cNvPr id="283" name="Google Shape;283;p28"/>
          <p:cNvSpPr txBox="1"/>
          <p:nvPr/>
        </p:nvSpPr>
        <p:spPr>
          <a:xfrm>
            <a:off x="1251225" y="2715300"/>
            <a:ext cx="1465800" cy="187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Subject, Related Parties (From, To, CC, Bcc), Body</a:t>
            </a:r>
            <a:endParaRPr>
              <a:latin typeface="Lato"/>
              <a:ea typeface="Lato"/>
              <a:cs typeface="Lato"/>
              <a:sym typeface="Lato"/>
            </a:endParaRPr>
          </a:p>
        </p:txBody>
      </p:sp>
      <p:sp>
        <p:nvSpPr>
          <p:cNvPr id="284" name="Google Shape;284;p28"/>
          <p:cNvSpPr txBox="1"/>
          <p:nvPr/>
        </p:nvSpPr>
        <p:spPr>
          <a:xfrm>
            <a:off x="2875375" y="1549775"/>
            <a:ext cx="2334300" cy="12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
        <p:nvSpPr>
          <p:cNvPr id="285" name="Google Shape;285;p28"/>
          <p:cNvSpPr/>
          <p:nvPr/>
        </p:nvSpPr>
        <p:spPr>
          <a:xfrm>
            <a:off x="1436926" y="1420838"/>
            <a:ext cx="1094400" cy="1045800"/>
          </a:xfrm>
          <a:prstGeom prst="wedgeRoundRectCallout">
            <a:avLst>
              <a:gd name="adj1" fmla="val -20833"/>
              <a:gd name="adj2" fmla="val 62500"/>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Parse Email Contents</a:t>
            </a:r>
            <a:endParaRPr/>
          </a:p>
        </p:txBody>
      </p:sp>
      <p:sp>
        <p:nvSpPr>
          <p:cNvPr id="286" name="Google Shape;286;p28"/>
          <p:cNvSpPr/>
          <p:nvPr/>
        </p:nvSpPr>
        <p:spPr>
          <a:xfrm>
            <a:off x="53375" y="1597725"/>
            <a:ext cx="1039500" cy="716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Email </a:t>
            </a:r>
            <a:endParaRPr b="1"/>
          </a:p>
          <a:p>
            <a:pPr marL="0" lvl="0" indent="0" algn="l" rtl="0">
              <a:spcBef>
                <a:spcPts val="0"/>
              </a:spcBef>
              <a:spcAft>
                <a:spcPts val="0"/>
              </a:spcAft>
              <a:buNone/>
            </a:pPr>
            <a:r>
              <a:rPr lang="en" b="1"/>
              <a:t>Message</a:t>
            </a:r>
            <a:endParaRPr/>
          </a:p>
        </p:txBody>
      </p:sp>
      <p:sp>
        <p:nvSpPr>
          <p:cNvPr id="287" name="Google Shape;287;p28"/>
          <p:cNvSpPr/>
          <p:nvPr/>
        </p:nvSpPr>
        <p:spPr>
          <a:xfrm>
            <a:off x="2875363" y="1405838"/>
            <a:ext cx="1961700" cy="1045800"/>
          </a:xfrm>
          <a:prstGeom prst="wedgeRoundRectCallout">
            <a:avLst>
              <a:gd name="adj1" fmla="val -20833"/>
              <a:gd name="adj2" fmla="val 62500"/>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202124"/>
                </a:solidFill>
              </a:rPr>
              <a:t>Preprocess </a:t>
            </a:r>
            <a:endParaRPr b="1">
              <a:solidFill>
                <a:srgbClr val="202124"/>
              </a:solidFill>
            </a:endParaRPr>
          </a:p>
          <a:p>
            <a:pPr marL="0" lvl="0" indent="0" algn="l" rtl="0">
              <a:spcBef>
                <a:spcPts val="0"/>
              </a:spcBef>
              <a:spcAft>
                <a:spcPts val="0"/>
              </a:spcAft>
              <a:buNone/>
            </a:pPr>
            <a:r>
              <a:rPr lang="en">
                <a:solidFill>
                  <a:srgbClr val="202124"/>
                </a:solidFill>
              </a:rPr>
              <a:t>(Tokenization, Stop words removal, Lemmatization, Stemming)</a:t>
            </a:r>
            <a:endParaRPr>
              <a:solidFill>
                <a:srgbClr val="202124"/>
              </a:solidFill>
            </a:endParaRPr>
          </a:p>
        </p:txBody>
      </p:sp>
      <p:sp>
        <p:nvSpPr>
          <p:cNvPr id="288" name="Google Shape;288;p28"/>
          <p:cNvSpPr txBox="1"/>
          <p:nvPr/>
        </p:nvSpPr>
        <p:spPr>
          <a:xfrm>
            <a:off x="2930988" y="2685275"/>
            <a:ext cx="1961700" cy="645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202124"/>
                </a:solidFill>
              </a:rPr>
              <a:t>Processed word list</a:t>
            </a:r>
            <a:endParaRPr>
              <a:solidFill>
                <a:srgbClr val="202124"/>
              </a:solidFill>
              <a:latin typeface="Lato"/>
              <a:ea typeface="Lato"/>
              <a:cs typeface="Lato"/>
              <a:sym typeface="Lato"/>
            </a:endParaRPr>
          </a:p>
        </p:txBody>
      </p:sp>
      <p:sp>
        <p:nvSpPr>
          <p:cNvPr id="289" name="Google Shape;289;p28"/>
          <p:cNvSpPr/>
          <p:nvPr/>
        </p:nvSpPr>
        <p:spPr>
          <a:xfrm>
            <a:off x="5165550" y="1405838"/>
            <a:ext cx="1880700" cy="1045800"/>
          </a:xfrm>
          <a:prstGeom prst="wedgeRoundRectCallout">
            <a:avLst>
              <a:gd name="adj1" fmla="val -20833"/>
              <a:gd name="adj2" fmla="val 62500"/>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2"/>
                </a:solidFill>
              </a:rPr>
              <a:t>Feature Extraction</a:t>
            </a:r>
            <a:endParaRPr>
              <a:solidFill>
                <a:schemeClr val="dk2"/>
              </a:solidFill>
            </a:endParaRPr>
          </a:p>
          <a:p>
            <a:pPr marL="0" lvl="0" indent="0" algn="l" rtl="0">
              <a:spcBef>
                <a:spcPts val="0"/>
              </a:spcBef>
              <a:spcAft>
                <a:spcPts val="0"/>
              </a:spcAft>
              <a:buNone/>
            </a:pPr>
            <a:r>
              <a:rPr lang="en">
                <a:solidFill>
                  <a:schemeClr val="dk2"/>
                </a:solidFill>
              </a:rPr>
              <a:t>(TF-IDFvectorizer, SelectKBest)</a:t>
            </a:r>
            <a:endParaRPr>
              <a:solidFill>
                <a:schemeClr val="dk2"/>
              </a:solidFill>
            </a:endParaRPr>
          </a:p>
        </p:txBody>
      </p:sp>
      <p:sp>
        <p:nvSpPr>
          <p:cNvPr id="290" name="Google Shape;290;p28"/>
          <p:cNvSpPr txBox="1"/>
          <p:nvPr/>
        </p:nvSpPr>
        <p:spPr>
          <a:xfrm>
            <a:off x="5272550" y="2685275"/>
            <a:ext cx="1830000" cy="47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202124"/>
                </a:solidFill>
              </a:rPr>
              <a:t>Number vectors </a:t>
            </a:r>
            <a:endParaRPr>
              <a:solidFill>
                <a:srgbClr val="202124"/>
              </a:solidFill>
            </a:endParaRPr>
          </a:p>
          <a:p>
            <a:pPr marL="0" lvl="0" indent="0" algn="l" rtl="0">
              <a:spcBef>
                <a:spcPts val="0"/>
              </a:spcBef>
              <a:spcAft>
                <a:spcPts val="0"/>
              </a:spcAft>
              <a:buNone/>
            </a:pPr>
            <a:endParaRPr>
              <a:latin typeface="Lato"/>
              <a:ea typeface="Lato"/>
              <a:cs typeface="Lato"/>
              <a:sym typeface="Lato"/>
            </a:endParaRPr>
          </a:p>
        </p:txBody>
      </p:sp>
      <p:sp>
        <p:nvSpPr>
          <p:cNvPr id="291" name="Google Shape;291;p28"/>
          <p:cNvSpPr/>
          <p:nvPr/>
        </p:nvSpPr>
        <p:spPr>
          <a:xfrm>
            <a:off x="7389700" y="1414388"/>
            <a:ext cx="1734300" cy="1016700"/>
          </a:xfrm>
          <a:prstGeom prst="wedgeRoundRectCallout">
            <a:avLst>
              <a:gd name="adj1" fmla="val -20833"/>
              <a:gd name="adj2" fmla="val 62500"/>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202124"/>
                </a:solidFill>
              </a:rPr>
              <a:t>Classification</a:t>
            </a:r>
            <a:endParaRPr>
              <a:solidFill>
                <a:srgbClr val="202124"/>
              </a:solidFill>
            </a:endParaRPr>
          </a:p>
          <a:p>
            <a:pPr marL="0" lvl="0" indent="0" algn="l" rtl="0">
              <a:spcBef>
                <a:spcPts val="0"/>
              </a:spcBef>
              <a:spcAft>
                <a:spcPts val="0"/>
              </a:spcAft>
              <a:buNone/>
            </a:pPr>
            <a:r>
              <a:rPr lang="en">
                <a:solidFill>
                  <a:srgbClr val="202124"/>
                </a:solidFill>
              </a:rPr>
              <a:t>Multilayer perceptron (MLP)</a:t>
            </a:r>
            <a:endParaRPr>
              <a:solidFill>
                <a:srgbClr val="202124"/>
              </a:solidFill>
            </a:endParaRPr>
          </a:p>
        </p:txBody>
      </p:sp>
      <p:sp>
        <p:nvSpPr>
          <p:cNvPr id="292" name="Google Shape;292;p28"/>
          <p:cNvSpPr txBox="1"/>
          <p:nvPr/>
        </p:nvSpPr>
        <p:spPr>
          <a:xfrm>
            <a:off x="7542125" y="2673275"/>
            <a:ext cx="1399500" cy="502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202124"/>
                </a:solidFill>
              </a:rPr>
              <a:t>Labeled email</a:t>
            </a:r>
            <a:endParaRPr>
              <a:solidFill>
                <a:srgbClr val="202124"/>
              </a:solidFill>
            </a:endParaRPr>
          </a:p>
          <a:p>
            <a:pPr marL="0" lvl="0" indent="0" algn="l" rtl="0">
              <a:spcBef>
                <a:spcPts val="0"/>
              </a:spcBef>
              <a:spcAft>
                <a:spcPts val="0"/>
              </a:spcAft>
              <a:buNone/>
            </a:pPr>
            <a:endParaRPr>
              <a:latin typeface="Lato"/>
              <a:ea typeface="Lato"/>
              <a:cs typeface="Lato"/>
              <a:sym typeface="Lato"/>
            </a:endParaRPr>
          </a:p>
        </p:txBody>
      </p:sp>
      <p:sp>
        <p:nvSpPr>
          <p:cNvPr id="293" name="Google Shape;293;p28"/>
          <p:cNvSpPr/>
          <p:nvPr/>
        </p:nvSpPr>
        <p:spPr>
          <a:xfrm>
            <a:off x="2567300" y="1832425"/>
            <a:ext cx="272100" cy="222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8"/>
          <p:cNvSpPr/>
          <p:nvPr/>
        </p:nvSpPr>
        <p:spPr>
          <a:xfrm>
            <a:off x="4883163" y="1817438"/>
            <a:ext cx="272100" cy="222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8"/>
          <p:cNvSpPr/>
          <p:nvPr/>
        </p:nvSpPr>
        <p:spPr>
          <a:xfrm>
            <a:off x="7081913" y="1844775"/>
            <a:ext cx="272100" cy="222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8"/>
          <p:cNvSpPr/>
          <p:nvPr/>
        </p:nvSpPr>
        <p:spPr>
          <a:xfrm>
            <a:off x="1145175" y="1844775"/>
            <a:ext cx="272100" cy="222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7" name="Google Shape;297;p28"/>
          <p:cNvPicPr preferRelativeResize="0"/>
          <p:nvPr/>
        </p:nvPicPr>
        <p:blipFill>
          <a:blip r:embed="rId3">
            <a:alphaModFix/>
          </a:blip>
          <a:stretch>
            <a:fillRect/>
          </a:stretch>
        </p:blipFill>
        <p:spPr>
          <a:xfrm>
            <a:off x="5359838" y="3527200"/>
            <a:ext cx="1655400" cy="1219200"/>
          </a:xfrm>
          <a:prstGeom prst="rect">
            <a:avLst/>
          </a:prstGeom>
          <a:noFill/>
          <a:ln>
            <a:noFill/>
          </a:ln>
        </p:spPr>
      </p:pic>
      <p:sp>
        <p:nvSpPr>
          <p:cNvPr id="298" name="Google Shape;298;p28"/>
          <p:cNvSpPr/>
          <p:nvPr/>
        </p:nvSpPr>
        <p:spPr>
          <a:xfrm>
            <a:off x="119625" y="514350"/>
            <a:ext cx="1319700" cy="645900"/>
          </a:xfrm>
          <a:prstGeom prst="homePlate">
            <a:avLst>
              <a:gd name="adj" fmla="val 50000"/>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t>Data Input</a:t>
            </a:r>
            <a:endParaRPr sz="1600"/>
          </a:p>
        </p:txBody>
      </p:sp>
      <p:sp>
        <p:nvSpPr>
          <p:cNvPr id="299" name="Google Shape;299;p28"/>
          <p:cNvSpPr/>
          <p:nvPr/>
        </p:nvSpPr>
        <p:spPr>
          <a:xfrm>
            <a:off x="1244000" y="526300"/>
            <a:ext cx="6110100" cy="645900"/>
          </a:xfrm>
          <a:prstGeom prst="chevron">
            <a:avLst>
              <a:gd name="adj" fmla="val 50000"/>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t>Data Cleaning and Feature Engineering</a:t>
            </a:r>
            <a:endParaRPr sz="1600"/>
          </a:p>
        </p:txBody>
      </p:sp>
      <p:sp>
        <p:nvSpPr>
          <p:cNvPr id="300" name="Google Shape;300;p28"/>
          <p:cNvSpPr/>
          <p:nvPr/>
        </p:nvSpPr>
        <p:spPr>
          <a:xfrm>
            <a:off x="7182300" y="526300"/>
            <a:ext cx="1961700" cy="645900"/>
          </a:xfrm>
          <a:prstGeom prst="chevron">
            <a:avLst>
              <a:gd name="adj" fmla="val 50000"/>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Model</a:t>
            </a:r>
            <a:endParaRPr/>
          </a:p>
        </p:txBody>
      </p:sp>
      <p:pic>
        <p:nvPicPr>
          <p:cNvPr id="301" name="Google Shape;301;p28"/>
          <p:cNvPicPr preferRelativeResize="0"/>
          <p:nvPr/>
        </p:nvPicPr>
        <p:blipFill>
          <a:blip r:embed="rId4">
            <a:alphaModFix/>
          </a:blip>
          <a:stretch>
            <a:fillRect/>
          </a:stretch>
        </p:blipFill>
        <p:spPr>
          <a:xfrm>
            <a:off x="7597000" y="3049975"/>
            <a:ext cx="1319700" cy="1099750"/>
          </a:xfrm>
          <a:prstGeom prst="rect">
            <a:avLst/>
          </a:prstGeom>
          <a:noFill/>
          <a:ln>
            <a:noFill/>
          </a:ln>
        </p:spPr>
      </p:pic>
      <p:pic>
        <p:nvPicPr>
          <p:cNvPr id="302" name="Google Shape;302;p28"/>
          <p:cNvPicPr preferRelativeResize="0"/>
          <p:nvPr/>
        </p:nvPicPr>
        <p:blipFill>
          <a:blip r:embed="rId5">
            <a:alphaModFix/>
          </a:blip>
          <a:stretch>
            <a:fillRect/>
          </a:stretch>
        </p:blipFill>
        <p:spPr>
          <a:xfrm>
            <a:off x="7673100" y="4344450"/>
            <a:ext cx="1319700" cy="543307"/>
          </a:xfrm>
          <a:prstGeom prst="rect">
            <a:avLst/>
          </a:prstGeom>
          <a:noFill/>
          <a:ln>
            <a:noFill/>
          </a:ln>
        </p:spPr>
      </p:pic>
      <p:pic>
        <p:nvPicPr>
          <p:cNvPr id="303" name="Google Shape;303;p28"/>
          <p:cNvPicPr preferRelativeResize="0"/>
          <p:nvPr/>
        </p:nvPicPr>
        <p:blipFill>
          <a:blip r:embed="rId6">
            <a:alphaModFix/>
          </a:blip>
          <a:stretch>
            <a:fillRect/>
          </a:stretch>
        </p:blipFill>
        <p:spPr>
          <a:xfrm>
            <a:off x="3242942" y="3808550"/>
            <a:ext cx="1226558" cy="1334950"/>
          </a:xfrm>
          <a:prstGeom prst="rect">
            <a:avLst/>
          </a:prstGeom>
          <a:noFill/>
          <a:ln>
            <a:noFill/>
          </a:ln>
        </p:spPr>
      </p:pic>
      <p:pic>
        <p:nvPicPr>
          <p:cNvPr id="304" name="Google Shape;304;p28"/>
          <p:cNvPicPr preferRelativeResize="0"/>
          <p:nvPr/>
        </p:nvPicPr>
        <p:blipFill>
          <a:blip r:embed="rId7">
            <a:alphaModFix/>
          </a:blip>
          <a:stretch>
            <a:fillRect/>
          </a:stretch>
        </p:blipFill>
        <p:spPr>
          <a:xfrm>
            <a:off x="3196375" y="2988823"/>
            <a:ext cx="1319700" cy="927781"/>
          </a:xfrm>
          <a:prstGeom prst="rect">
            <a:avLst/>
          </a:prstGeom>
          <a:noFill/>
          <a:ln>
            <a:noFill/>
          </a:ln>
        </p:spPr>
      </p:pic>
      <p:pic>
        <p:nvPicPr>
          <p:cNvPr id="305" name="Google Shape;305;p28"/>
          <p:cNvPicPr preferRelativeResize="0"/>
          <p:nvPr/>
        </p:nvPicPr>
        <p:blipFill>
          <a:blip r:embed="rId8">
            <a:alphaModFix/>
          </a:blip>
          <a:stretch>
            <a:fillRect/>
          </a:stretch>
        </p:blipFill>
        <p:spPr>
          <a:xfrm>
            <a:off x="1244000" y="3675650"/>
            <a:ext cx="1595400" cy="1419250"/>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9"/>
          <p:cNvSpPr/>
          <p:nvPr/>
        </p:nvSpPr>
        <p:spPr>
          <a:xfrm>
            <a:off x="837325" y="1578925"/>
            <a:ext cx="2942400" cy="3260400"/>
          </a:xfrm>
          <a:prstGeom prst="can">
            <a:avLst>
              <a:gd name="adj" fmla="val 25000"/>
            </a:avLst>
          </a:prstGeom>
          <a:solidFill>
            <a:srgbClr val="D9D9D9">
              <a:alpha val="6201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9"/>
          <p:cNvSpPr txBox="1">
            <a:spLocks noGrp="1"/>
          </p:cNvSpPr>
          <p:nvPr>
            <p:ph type="title"/>
          </p:nvPr>
        </p:nvSpPr>
        <p:spPr>
          <a:xfrm>
            <a:off x="727650" y="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rial"/>
                <a:ea typeface="Arial"/>
                <a:cs typeface="Arial"/>
                <a:sym typeface="Arial"/>
              </a:rPr>
              <a:t>Customized Classification Model for Each User</a:t>
            </a:r>
            <a:endParaRPr>
              <a:latin typeface="Arial"/>
              <a:ea typeface="Arial"/>
              <a:cs typeface="Arial"/>
              <a:sym typeface="Arial"/>
            </a:endParaRPr>
          </a:p>
        </p:txBody>
      </p:sp>
      <p:sp>
        <p:nvSpPr>
          <p:cNvPr id="312" name="Google Shape;312;p29"/>
          <p:cNvSpPr txBox="1">
            <a:spLocks noGrp="1"/>
          </p:cNvSpPr>
          <p:nvPr>
            <p:ph type="body" idx="1"/>
          </p:nvPr>
        </p:nvSpPr>
        <p:spPr>
          <a:xfrm>
            <a:off x="715675" y="637513"/>
            <a:ext cx="3791400" cy="839100"/>
          </a:xfrm>
          <a:prstGeom prst="rect">
            <a:avLst/>
          </a:prstGeom>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en" sz="1800" b="1">
                <a:solidFill>
                  <a:srgbClr val="000000"/>
                </a:solidFill>
                <a:highlight>
                  <a:srgbClr val="FFFFFF"/>
                </a:highlight>
                <a:latin typeface="Arial"/>
                <a:ea typeface="Arial"/>
                <a:cs typeface="Arial"/>
                <a:sym typeface="Arial"/>
              </a:rPr>
              <a:t>Enron email dataset: 500,000+ from 150 employees</a:t>
            </a:r>
            <a:endParaRPr sz="1800" b="1">
              <a:solidFill>
                <a:srgbClr val="000000"/>
              </a:solidFill>
              <a:highlight>
                <a:srgbClr val="FFFFFF"/>
              </a:highlight>
              <a:latin typeface="Arial"/>
              <a:ea typeface="Arial"/>
              <a:cs typeface="Arial"/>
              <a:sym typeface="Arial"/>
            </a:endParaRPr>
          </a:p>
          <a:p>
            <a:pPr marL="0" lvl="0" indent="0" algn="l" rtl="0">
              <a:lnSpc>
                <a:spcPct val="125000"/>
              </a:lnSpc>
              <a:spcBef>
                <a:spcPts val="600"/>
              </a:spcBef>
              <a:spcAft>
                <a:spcPts val="0"/>
              </a:spcAft>
              <a:buNone/>
            </a:pPr>
            <a:endParaRPr sz="1800">
              <a:solidFill>
                <a:srgbClr val="000000"/>
              </a:solidFill>
              <a:highlight>
                <a:srgbClr val="FFFFFF"/>
              </a:highlight>
              <a:latin typeface="Arial"/>
              <a:ea typeface="Arial"/>
              <a:cs typeface="Arial"/>
              <a:sym typeface="Arial"/>
            </a:endParaRPr>
          </a:p>
          <a:p>
            <a:pPr marL="0" lvl="0" indent="0" algn="l" rtl="0">
              <a:lnSpc>
                <a:spcPct val="125000"/>
              </a:lnSpc>
              <a:spcBef>
                <a:spcPts val="600"/>
              </a:spcBef>
              <a:spcAft>
                <a:spcPts val="0"/>
              </a:spcAft>
              <a:buNone/>
            </a:pPr>
            <a:endParaRPr sz="1400" b="1">
              <a:solidFill>
                <a:srgbClr val="000000"/>
              </a:solidFill>
              <a:highlight>
                <a:srgbClr val="FFFFFF"/>
              </a:highlight>
              <a:latin typeface="Arial"/>
              <a:ea typeface="Arial"/>
              <a:cs typeface="Arial"/>
              <a:sym typeface="Arial"/>
            </a:endParaRPr>
          </a:p>
          <a:p>
            <a:pPr marL="0" lvl="0" indent="457200" algn="l" rtl="0">
              <a:lnSpc>
                <a:spcPct val="125000"/>
              </a:lnSpc>
              <a:spcBef>
                <a:spcPts val="600"/>
              </a:spcBef>
              <a:spcAft>
                <a:spcPts val="0"/>
              </a:spcAft>
              <a:buNone/>
            </a:pPr>
            <a:endParaRPr sz="1400">
              <a:solidFill>
                <a:srgbClr val="000000"/>
              </a:solidFill>
              <a:latin typeface="Arial"/>
              <a:ea typeface="Arial"/>
              <a:cs typeface="Arial"/>
              <a:sym typeface="Arial"/>
            </a:endParaRPr>
          </a:p>
          <a:p>
            <a:pPr marL="0" lvl="0" indent="457200" algn="l" rtl="0">
              <a:lnSpc>
                <a:spcPct val="125000"/>
              </a:lnSpc>
              <a:spcBef>
                <a:spcPts val="600"/>
              </a:spcBef>
              <a:spcAft>
                <a:spcPts val="0"/>
              </a:spcAft>
              <a:buNone/>
            </a:pPr>
            <a:r>
              <a:rPr lang="en" sz="1400" b="1">
                <a:solidFill>
                  <a:srgbClr val="000000"/>
                </a:solidFill>
                <a:latin typeface="Arial"/>
                <a:ea typeface="Arial"/>
                <a:cs typeface="Arial"/>
                <a:sym typeface="Arial"/>
              </a:rPr>
              <a:t>Name      	  # of Emails</a:t>
            </a:r>
            <a:endParaRPr sz="1400" b="1">
              <a:solidFill>
                <a:srgbClr val="000000"/>
              </a:solidFill>
              <a:latin typeface="Arial"/>
              <a:ea typeface="Arial"/>
              <a:cs typeface="Arial"/>
              <a:sym typeface="Arial"/>
            </a:endParaRPr>
          </a:p>
          <a:p>
            <a:pPr marL="0" lvl="0" indent="457200" algn="l" rtl="0">
              <a:lnSpc>
                <a:spcPct val="125000"/>
              </a:lnSpc>
              <a:spcBef>
                <a:spcPts val="600"/>
              </a:spcBef>
              <a:spcAft>
                <a:spcPts val="0"/>
              </a:spcAft>
              <a:buNone/>
            </a:pPr>
            <a:r>
              <a:rPr lang="en" sz="1400">
                <a:solidFill>
                  <a:srgbClr val="000000"/>
                </a:solidFill>
                <a:latin typeface="Arial"/>
                <a:ea typeface="Arial"/>
                <a:cs typeface="Arial"/>
                <a:sym typeface="Arial"/>
              </a:rPr>
              <a:t>Steven             14505</a:t>
            </a:r>
            <a:endParaRPr sz="1400">
              <a:solidFill>
                <a:srgbClr val="000000"/>
              </a:solidFill>
              <a:latin typeface="Arial"/>
              <a:ea typeface="Arial"/>
              <a:cs typeface="Arial"/>
              <a:sym typeface="Arial"/>
            </a:endParaRPr>
          </a:p>
          <a:p>
            <a:pPr marL="0" lvl="0" indent="457200" algn="l" rtl="0">
              <a:lnSpc>
                <a:spcPct val="125000"/>
              </a:lnSpc>
              <a:spcBef>
                <a:spcPts val="600"/>
              </a:spcBef>
              <a:spcAft>
                <a:spcPts val="0"/>
              </a:spcAft>
              <a:buNone/>
            </a:pPr>
            <a:r>
              <a:rPr lang="en" sz="1400">
                <a:solidFill>
                  <a:srgbClr val="000000"/>
                </a:solidFill>
                <a:latin typeface="Arial"/>
                <a:ea typeface="Arial"/>
                <a:cs typeface="Arial"/>
                <a:sym typeface="Arial"/>
              </a:rPr>
              <a:t>Vincent              4481</a:t>
            </a:r>
            <a:endParaRPr sz="1400">
              <a:solidFill>
                <a:srgbClr val="000000"/>
              </a:solidFill>
              <a:latin typeface="Arial"/>
              <a:ea typeface="Arial"/>
              <a:cs typeface="Arial"/>
              <a:sym typeface="Arial"/>
            </a:endParaRPr>
          </a:p>
          <a:p>
            <a:pPr marL="0" lvl="0" indent="457200" algn="l" rtl="0">
              <a:lnSpc>
                <a:spcPct val="125000"/>
              </a:lnSpc>
              <a:spcBef>
                <a:spcPts val="600"/>
              </a:spcBef>
              <a:spcAft>
                <a:spcPts val="0"/>
              </a:spcAft>
              <a:buNone/>
            </a:pPr>
            <a:r>
              <a:rPr lang="en" sz="1400">
                <a:solidFill>
                  <a:srgbClr val="000000"/>
                </a:solidFill>
                <a:latin typeface="Arial"/>
                <a:ea typeface="Arial"/>
                <a:cs typeface="Arial"/>
                <a:sym typeface="Arial"/>
              </a:rPr>
              <a:t>Louise               4033</a:t>
            </a:r>
            <a:endParaRPr sz="1400">
              <a:solidFill>
                <a:srgbClr val="000000"/>
              </a:solidFill>
              <a:latin typeface="Arial"/>
              <a:ea typeface="Arial"/>
              <a:cs typeface="Arial"/>
              <a:sym typeface="Arial"/>
            </a:endParaRPr>
          </a:p>
          <a:p>
            <a:pPr marL="0" lvl="0" indent="457200" algn="l" rtl="0">
              <a:spcBef>
                <a:spcPts val="600"/>
              </a:spcBef>
              <a:spcAft>
                <a:spcPts val="0"/>
              </a:spcAft>
              <a:buNone/>
            </a:pPr>
            <a:r>
              <a:rPr lang="en" sz="1400">
                <a:solidFill>
                  <a:srgbClr val="000000"/>
                </a:solidFill>
                <a:latin typeface="Arial"/>
                <a:ea typeface="Arial"/>
                <a:cs typeface="Arial"/>
                <a:sym typeface="Arial"/>
              </a:rPr>
              <a:t>Darren               3786</a:t>
            </a:r>
            <a:endParaRPr sz="1400">
              <a:solidFill>
                <a:srgbClr val="000000"/>
              </a:solidFill>
              <a:latin typeface="Arial"/>
              <a:ea typeface="Arial"/>
              <a:cs typeface="Arial"/>
              <a:sym typeface="Arial"/>
            </a:endParaRPr>
          </a:p>
          <a:p>
            <a:pPr marL="0" lvl="0" indent="0" algn="l" rtl="0">
              <a:spcBef>
                <a:spcPts val="0"/>
              </a:spcBef>
              <a:spcAft>
                <a:spcPts val="0"/>
              </a:spcAft>
              <a:buNone/>
            </a:pPr>
            <a:r>
              <a:rPr lang="en" sz="1800">
                <a:solidFill>
                  <a:srgbClr val="000000"/>
                </a:solidFill>
                <a:latin typeface="Times New Roman"/>
                <a:ea typeface="Times New Roman"/>
                <a:cs typeface="Times New Roman"/>
                <a:sym typeface="Times New Roman"/>
              </a:rPr>
              <a:t>		</a:t>
            </a:r>
            <a:endParaRPr sz="1800">
              <a:solidFill>
                <a:srgbClr val="000000"/>
              </a:solidFill>
              <a:latin typeface="Times New Roman"/>
              <a:ea typeface="Times New Roman"/>
              <a:cs typeface="Times New Roman"/>
              <a:sym typeface="Times New Roman"/>
            </a:endParaRPr>
          </a:p>
          <a:p>
            <a:pPr marL="0" lvl="0" indent="0" algn="l" rtl="0">
              <a:lnSpc>
                <a:spcPct val="125000"/>
              </a:lnSpc>
              <a:spcBef>
                <a:spcPts val="0"/>
              </a:spcBef>
              <a:spcAft>
                <a:spcPts val="0"/>
              </a:spcAft>
              <a:buNone/>
            </a:pPr>
            <a:endParaRPr sz="1800">
              <a:solidFill>
                <a:srgbClr val="000000"/>
              </a:solidFill>
              <a:highlight>
                <a:srgbClr val="FFFFFF"/>
              </a:highlight>
              <a:latin typeface="Arial"/>
              <a:ea typeface="Arial"/>
              <a:cs typeface="Arial"/>
              <a:sym typeface="Arial"/>
            </a:endParaRPr>
          </a:p>
          <a:p>
            <a:pPr marL="457200" lvl="0" indent="0" algn="l" rtl="0">
              <a:lnSpc>
                <a:spcPct val="125000"/>
              </a:lnSpc>
              <a:spcBef>
                <a:spcPts val="600"/>
              </a:spcBef>
              <a:spcAft>
                <a:spcPts val="600"/>
              </a:spcAft>
              <a:buNone/>
            </a:pPr>
            <a:endParaRPr sz="1800">
              <a:solidFill>
                <a:srgbClr val="000000"/>
              </a:solidFill>
              <a:highlight>
                <a:srgbClr val="FFFFFF"/>
              </a:highlight>
              <a:latin typeface="Arial"/>
              <a:ea typeface="Arial"/>
              <a:cs typeface="Arial"/>
              <a:sym typeface="Arial"/>
            </a:endParaRPr>
          </a:p>
        </p:txBody>
      </p:sp>
      <p:cxnSp>
        <p:nvCxnSpPr>
          <p:cNvPr id="313" name="Google Shape;313;p29"/>
          <p:cNvCxnSpPr/>
          <p:nvPr/>
        </p:nvCxnSpPr>
        <p:spPr>
          <a:xfrm>
            <a:off x="2236825" y="4210400"/>
            <a:ext cx="0" cy="502500"/>
          </a:xfrm>
          <a:prstGeom prst="straightConnector1">
            <a:avLst/>
          </a:prstGeom>
          <a:noFill/>
          <a:ln w="38100" cap="flat" cmpd="sng">
            <a:solidFill>
              <a:schemeClr val="dk2"/>
            </a:solidFill>
            <a:prstDash val="dot"/>
            <a:round/>
            <a:headEnd type="none" w="med" len="med"/>
            <a:tailEnd type="none" w="med" len="med"/>
          </a:ln>
        </p:spPr>
      </p:cxn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0"/>
          <p:cNvSpPr/>
          <p:nvPr/>
        </p:nvSpPr>
        <p:spPr>
          <a:xfrm>
            <a:off x="6076475" y="1997600"/>
            <a:ext cx="2248800" cy="2715300"/>
          </a:xfrm>
          <a:prstGeom prst="can">
            <a:avLst>
              <a:gd name="adj" fmla="val 25000"/>
            </a:avLst>
          </a:prstGeom>
          <a:solidFill>
            <a:srgbClr val="D9D9D9">
              <a:alpha val="6201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0"/>
          <p:cNvSpPr/>
          <p:nvPr/>
        </p:nvSpPr>
        <p:spPr>
          <a:xfrm>
            <a:off x="837325" y="1578925"/>
            <a:ext cx="2942400" cy="3260400"/>
          </a:xfrm>
          <a:prstGeom prst="can">
            <a:avLst>
              <a:gd name="adj" fmla="val 25000"/>
            </a:avLst>
          </a:prstGeom>
          <a:solidFill>
            <a:srgbClr val="D9D9D9">
              <a:alpha val="6201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0"/>
          <p:cNvSpPr txBox="1">
            <a:spLocks noGrp="1"/>
          </p:cNvSpPr>
          <p:nvPr>
            <p:ph type="title"/>
          </p:nvPr>
        </p:nvSpPr>
        <p:spPr>
          <a:xfrm>
            <a:off x="727650" y="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rial"/>
                <a:ea typeface="Arial"/>
                <a:cs typeface="Arial"/>
                <a:sym typeface="Arial"/>
              </a:rPr>
              <a:t>Customized Classification Model for Each User</a:t>
            </a:r>
            <a:endParaRPr>
              <a:latin typeface="Arial"/>
              <a:ea typeface="Arial"/>
              <a:cs typeface="Arial"/>
              <a:sym typeface="Arial"/>
            </a:endParaRPr>
          </a:p>
        </p:txBody>
      </p:sp>
      <p:sp>
        <p:nvSpPr>
          <p:cNvPr id="321" name="Google Shape;321;p30"/>
          <p:cNvSpPr txBox="1">
            <a:spLocks noGrp="1"/>
          </p:cNvSpPr>
          <p:nvPr>
            <p:ph type="body" idx="1"/>
          </p:nvPr>
        </p:nvSpPr>
        <p:spPr>
          <a:xfrm>
            <a:off x="715675" y="637513"/>
            <a:ext cx="3791400" cy="839100"/>
          </a:xfrm>
          <a:prstGeom prst="rect">
            <a:avLst/>
          </a:prstGeom>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en" sz="1800" b="1">
                <a:solidFill>
                  <a:srgbClr val="000000"/>
                </a:solidFill>
                <a:highlight>
                  <a:srgbClr val="FFFFFF"/>
                </a:highlight>
                <a:latin typeface="Arial"/>
                <a:ea typeface="Arial"/>
                <a:cs typeface="Arial"/>
                <a:sym typeface="Arial"/>
              </a:rPr>
              <a:t>Enron email dataset: 500,000+ from 150 employees</a:t>
            </a:r>
            <a:endParaRPr sz="1800" b="1">
              <a:solidFill>
                <a:srgbClr val="000000"/>
              </a:solidFill>
              <a:highlight>
                <a:srgbClr val="FFFFFF"/>
              </a:highlight>
              <a:latin typeface="Arial"/>
              <a:ea typeface="Arial"/>
              <a:cs typeface="Arial"/>
              <a:sym typeface="Arial"/>
            </a:endParaRPr>
          </a:p>
          <a:p>
            <a:pPr marL="0" lvl="0" indent="0" algn="l" rtl="0">
              <a:lnSpc>
                <a:spcPct val="125000"/>
              </a:lnSpc>
              <a:spcBef>
                <a:spcPts val="600"/>
              </a:spcBef>
              <a:spcAft>
                <a:spcPts val="0"/>
              </a:spcAft>
              <a:buNone/>
            </a:pPr>
            <a:endParaRPr sz="1800">
              <a:solidFill>
                <a:srgbClr val="000000"/>
              </a:solidFill>
              <a:highlight>
                <a:srgbClr val="FFFFFF"/>
              </a:highlight>
              <a:latin typeface="Arial"/>
              <a:ea typeface="Arial"/>
              <a:cs typeface="Arial"/>
              <a:sym typeface="Arial"/>
            </a:endParaRPr>
          </a:p>
          <a:p>
            <a:pPr marL="0" lvl="0" indent="0" algn="l" rtl="0">
              <a:lnSpc>
                <a:spcPct val="125000"/>
              </a:lnSpc>
              <a:spcBef>
                <a:spcPts val="600"/>
              </a:spcBef>
              <a:spcAft>
                <a:spcPts val="0"/>
              </a:spcAft>
              <a:buNone/>
            </a:pPr>
            <a:endParaRPr sz="1400" b="1">
              <a:solidFill>
                <a:srgbClr val="000000"/>
              </a:solidFill>
              <a:highlight>
                <a:srgbClr val="FFFFFF"/>
              </a:highlight>
              <a:latin typeface="Arial"/>
              <a:ea typeface="Arial"/>
              <a:cs typeface="Arial"/>
              <a:sym typeface="Arial"/>
            </a:endParaRPr>
          </a:p>
          <a:p>
            <a:pPr marL="0" lvl="0" indent="457200" algn="l" rtl="0">
              <a:lnSpc>
                <a:spcPct val="125000"/>
              </a:lnSpc>
              <a:spcBef>
                <a:spcPts val="600"/>
              </a:spcBef>
              <a:spcAft>
                <a:spcPts val="0"/>
              </a:spcAft>
              <a:buNone/>
            </a:pPr>
            <a:endParaRPr sz="1400">
              <a:solidFill>
                <a:srgbClr val="000000"/>
              </a:solidFill>
              <a:latin typeface="Arial"/>
              <a:ea typeface="Arial"/>
              <a:cs typeface="Arial"/>
              <a:sym typeface="Arial"/>
            </a:endParaRPr>
          </a:p>
          <a:p>
            <a:pPr marL="0" lvl="0" indent="457200" algn="l" rtl="0">
              <a:lnSpc>
                <a:spcPct val="125000"/>
              </a:lnSpc>
              <a:spcBef>
                <a:spcPts val="600"/>
              </a:spcBef>
              <a:spcAft>
                <a:spcPts val="0"/>
              </a:spcAft>
              <a:buNone/>
            </a:pPr>
            <a:r>
              <a:rPr lang="en" sz="1400" b="1">
                <a:solidFill>
                  <a:srgbClr val="000000"/>
                </a:solidFill>
                <a:latin typeface="Arial"/>
                <a:ea typeface="Arial"/>
                <a:cs typeface="Arial"/>
                <a:sym typeface="Arial"/>
              </a:rPr>
              <a:t>Name      	  # of Emails</a:t>
            </a:r>
            <a:endParaRPr sz="1400" b="1">
              <a:solidFill>
                <a:srgbClr val="000000"/>
              </a:solidFill>
              <a:latin typeface="Arial"/>
              <a:ea typeface="Arial"/>
              <a:cs typeface="Arial"/>
              <a:sym typeface="Arial"/>
            </a:endParaRPr>
          </a:p>
          <a:p>
            <a:pPr marL="0" lvl="0" indent="457200" algn="l" rtl="0">
              <a:lnSpc>
                <a:spcPct val="125000"/>
              </a:lnSpc>
              <a:spcBef>
                <a:spcPts val="600"/>
              </a:spcBef>
              <a:spcAft>
                <a:spcPts val="0"/>
              </a:spcAft>
              <a:buNone/>
            </a:pPr>
            <a:r>
              <a:rPr lang="en" sz="1400">
                <a:solidFill>
                  <a:srgbClr val="000000"/>
                </a:solidFill>
                <a:latin typeface="Arial"/>
                <a:ea typeface="Arial"/>
                <a:cs typeface="Arial"/>
                <a:sym typeface="Arial"/>
              </a:rPr>
              <a:t>Steven             14505</a:t>
            </a:r>
            <a:endParaRPr sz="1400">
              <a:solidFill>
                <a:srgbClr val="000000"/>
              </a:solidFill>
              <a:latin typeface="Arial"/>
              <a:ea typeface="Arial"/>
              <a:cs typeface="Arial"/>
              <a:sym typeface="Arial"/>
            </a:endParaRPr>
          </a:p>
          <a:p>
            <a:pPr marL="0" lvl="0" indent="457200" algn="l" rtl="0">
              <a:lnSpc>
                <a:spcPct val="125000"/>
              </a:lnSpc>
              <a:spcBef>
                <a:spcPts val="600"/>
              </a:spcBef>
              <a:spcAft>
                <a:spcPts val="0"/>
              </a:spcAft>
              <a:buNone/>
            </a:pPr>
            <a:r>
              <a:rPr lang="en" sz="1400">
                <a:solidFill>
                  <a:srgbClr val="000000"/>
                </a:solidFill>
                <a:latin typeface="Arial"/>
                <a:ea typeface="Arial"/>
                <a:cs typeface="Arial"/>
                <a:sym typeface="Arial"/>
              </a:rPr>
              <a:t>Vincent              4481</a:t>
            </a:r>
            <a:endParaRPr sz="1400">
              <a:solidFill>
                <a:srgbClr val="000000"/>
              </a:solidFill>
              <a:latin typeface="Arial"/>
              <a:ea typeface="Arial"/>
              <a:cs typeface="Arial"/>
              <a:sym typeface="Arial"/>
            </a:endParaRPr>
          </a:p>
          <a:p>
            <a:pPr marL="0" lvl="0" indent="457200" algn="l" rtl="0">
              <a:lnSpc>
                <a:spcPct val="125000"/>
              </a:lnSpc>
              <a:spcBef>
                <a:spcPts val="600"/>
              </a:spcBef>
              <a:spcAft>
                <a:spcPts val="0"/>
              </a:spcAft>
              <a:buNone/>
            </a:pPr>
            <a:r>
              <a:rPr lang="en" sz="1400">
                <a:solidFill>
                  <a:srgbClr val="000000"/>
                </a:solidFill>
                <a:latin typeface="Arial"/>
                <a:ea typeface="Arial"/>
                <a:cs typeface="Arial"/>
                <a:sym typeface="Arial"/>
              </a:rPr>
              <a:t>Louise               4033</a:t>
            </a:r>
            <a:endParaRPr sz="1400">
              <a:solidFill>
                <a:srgbClr val="000000"/>
              </a:solidFill>
              <a:latin typeface="Arial"/>
              <a:ea typeface="Arial"/>
              <a:cs typeface="Arial"/>
              <a:sym typeface="Arial"/>
            </a:endParaRPr>
          </a:p>
          <a:p>
            <a:pPr marL="0" lvl="0" indent="457200" algn="l" rtl="0">
              <a:spcBef>
                <a:spcPts val="600"/>
              </a:spcBef>
              <a:spcAft>
                <a:spcPts val="0"/>
              </a:spcAft>
              <a:buNone/>
            </a:pPr>
            <a:r>
              <a:rPr lang="en" sz="1400">
                <a:solidFill>
                  <a:srgbClr val="000000"/>
                </a:solidFill>
                <a:latin typeface="Arial"/>
                <a:ea typeface="Arial"/>
                <a:cs typeface="Arial"/>
                <a:sym typeface="Arial"/>
              </a:rPr>
              <a:t>Darren               3786</a:t>
            </a:r>
            <a:endParaRPr sz="1400">
              <a:solidFill>
                <a:srgbClr val="000000"/>
              </a:solidFill>
              <a:latin typeface="Arial"/>
              <a:ea typeface="Arial"/>
              <a:cs typeface="Arial"/>
              <a:sym typeface="Arial"/>
            </a:endParaRPr>
          </a:p>
          <a:p>
            <a:pPr marL="0" lvl="0" indent="0" algn="l" rtl="0">
              <a:spcBef>
                <a:spcPts val="0"/>
              </a:spcBef>
              <a:spcAft>
                <a:spcPts val="0"/>
              </a:spcAft>
              <a:buNone/>
            </a:pPr>
            <a:r>
              <a:rPr lang="en" sz="1800">
                <a:solidFill>
                  <a:srgbClr val="000000"/>
                </a:solidFill>
                <a:latin typeface="Times New Roman"/>
                <a:ea typeface="Times New Roman"/>
                <a:cs typeface="Times New Roman"/>
                <a:sym typeface="Times New Roman"/>
              </a:rPr>
              <a:t>		</a:t>
            </a:r>
            <a:endParaRPr sz="1800">
              <a:solidFill>
                <a:srgbClr val="000000"/>
              </a:solidFill>
              <a:latin typeface="Times New Roman"/>
              <a:ea typeface="Times New Roman"/>
              <a:cs typeface="Times New Roman"/>
              <a:sym typeface="Times New Roman"/>
            </a:endParaRPr>
          </a:p>
          <a:p>
            <a:pPr marL="0" lvl="0" indent="0" algn="l" rtl="0">
              <a:lnSpc>
                <a:spcPct val="125000"/>
              </a:lnSpc>
              <a:spcBef>
                <a:spcPts val="0"/>
              </a:spcBef>
              <a:spcAft>
                <a:spcPts val="0"/>
              </a:spcAft>
              <a:buNone/>
            </a:pPr>
            <a:endParaRPr sz="1800">
              <a:solidFill>
                <a:srgbClr val="000000"/>
              </a:solidFill>
              <a:highlight>
                <a:srgbClr val="FFFFFF"/>
              </a:highlight>
              <a:latin typeface="Arial"/>
              <a:ea typeface="Arial"/>
              <a:cs typeface="Arial"/>
              <a:sym typeface="Arial"/>
            </a:endParaRPr>
          </a:p>
          <a:p>
            <a:pPr marL="457200" lvl="0" indent="0" algn="l" rtl="0">
              <a:lnSpc>
                <a:spcPct val="125000"/>
              </a:lnSpc>
              <a:spcBef>
                <a:spcPts val="600"/>
              </a:spcBef>
              <a:spcAft>
                <a:spcPts val="600"/>
              </a:spcAft>
              <a:buNone/>
            </a:pPr>
            <a:endParaRPr sz="1800">
              <a:solidFill>
                <a:srgbClr val="000000"/>
              </a:solidFill>
              <a:highlight>
                <a:srgbClr val="FFFFFF"/>
              </a:highlight>
              <a:latin typeface="Arial"/>
              <a:ea typeface="Arial"/>
              <a:cs typeface="Arial"/>
              <a:sym typeface="Arial"/>
            </a:endParaRPr>
          </a:p>
        </p:txBody>
      </p:sp>
      <p:cxnSp>
        <p:nvCxnSpPr>
          <p:cNvPr id="322" name="Google Shape;322;p30"/>
          <p:cNvCxnSpPr/>
          <p:nvPr/>
        </p:nvCxnSpPr>
        <p:spPr>
          <a:xfrm>
            <a:off x="2236825" y="4210400"/>
            <a:ext cx="0" cy="502500"/>
          </a:xfrm>
          <a:prstGeom prst="straightConnector1">
            <a:avLst/>
          </a:prstGeom>
          <a:noFill/>
          <a:ln w="38100" cap="flat" cmpd="sng">
            <a:solidFill>
              <a:schemeClr val="dk2"/>
            </a:solidFill>
            <a:prstDash val="dot"/>
            <a:round/>
            <a:headEnd type="none" w="med" len="med"/>
            <a:tailEnd type="none" w="med" len="med"/>
          </a:ln>
        </p:spPr>
      </p:cxnSp>
      <p:cxnSp>
        <p:nvCxnSpPr>
          <p:cNvPr id="323" name="Google Shape;323;p30"/>
          <p:cNvCxnSpPr/>
          <p:nvPr/>
        </p:nvCxnSpPr>
        <p:spPr>
          <a:xfrm>
            <a:off x="7194875" y="4219850"/>
            <a:ext cx="12000" cy="483600"/>
          </a:xfrm>
          <a:prstGeom prst="straightConnector1">
            <a:avLst/>
          </a:prstGeom>
          <a:noFill/>
          <a:ln w="38100" cap="flat" cmpd="sng">
            <a:solidFill>
              <a:schemeClr val="dk2"/>
            </a:solidFill>
            <a:prstDash val="dot"/>
            <a:round/>
            <a:headEnd type="none" w="med" len="med"/>
            <a:tailEnd type="none" w="med" len="med"/>
          </a:ln>
        </p:spPr>
      </p:cxnSp>
      <p:pic>
        <p:nvPicPr>
          <p:cNvPr id="324" name="Google Shape;324;p30"/>
          <p:cNvPicPr preferRelativeResize="0"/>
          <p:nvPr/>
        </p:nvPicPr>
        <p:blipFill>
          <a:blip r:embed="rId3">
            <a:alphaModFix/>
          </a:blip>
          <a:stretch>
            <a:fillRect/>
          </a:stretch>
        </p:blipFill>
        <p:spPr>
          <a:xfrm>
            <a:off x="4216519" y="2153100"/>
            <a:ext cx="1507768" cy="1160275"/>
          </a:xfrm>
          <a:prstGeom prst="rect">
            <a:avLst/>
          </a:prstGeom>
          <a:noFill/>
          <a:ln>
            <a:noFill/>
          </a:ln>
        </p:spPr>
      </p:pic>
      <p:sp>
        <p:nvSpPr>
          <p:cNvPr id="325" name="Google Shape;325;p30"/>
          <p:cNvSpPr txBox="1">
            <a:spLocks noGrp="1"/>
          </p:cNvSpPr>
          <p:nvPr>
            <p:ph type="body" idx="1"/>
          </p:nvPr>
        </p:nvSpPr>
        <p:spPr>
          <a:xfrm>
            <a:off x="5724300" y="428225"/>
            <a:ext cx="3234900" cy="3915000"/>
          </a:xfrm>
          <a:prstGeom prst="rect">
            <a:avLst/>
          </a:prstGeom>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800" b="1">
              <a:solidFill>
                <a:srgbClr val="000000"/>
              </a:solidFill>
              <a:latin typeface="Arial"/>
              <a:ea typeface="Arial"/>
              <a:cs typeface="Arial"/>
              <a:sym typeface="Arial"/>
            </a:endParaRPr>
          </a:p>
          <a:p>
            <a:pPr marL="0" lvl="0" indent="0" algn="l" rtl="0">
              <a:lnSpc>
                <a:spcPct val="100000"/>
              </a:lnSpc>
              <a:spcBef>
                <a:spcPts val="0"/>
              </a:spcBef>
              <a:spcAft>
                <a:spcPts val="0"/>
              </a:spcAft>
              <a:buNone/>
            </a:pPr>
            <a:endParaRPr sz="1800" b="1">
              <a:solidFill>
                <a:srgbClr val="000000"/>
              </a:solidFill>
              <a:latin typeface="Arial"/>
              <a:ea typeface="Arial"/>
              <a:cs typeface="Arial"/>
              <a:sym typeface="Arial"/>
            </a:endParaRPr>
          </a:p>
          <a:p>
            <a:pPr marL="0" lvl="0" indent="0" algn="l" rtl="0">
              <a:lnSpc>
                <a:spcPct val="100000"/>
              </a:lnSpc>
              <a:spcBef>
                <a:spcPts val="0"/>
              </a:spcBef>
              <a:spcAft>
                <a:spcPts val="0"/>
              </a:spcAft>
              <a:buNone/>
            </a:pPr>
            <a:endParaRPr sz="1800" b="1">
              <a:solidFill>
                <a:srgbClr val="000000"/>
              </a:solidFill>
              <a:latin typeface="Arial"/>
              <a:ea typeface="Arial"/>
              <a:cs typeface="Arial"/>
              <a:sym typeface="Arial"/>
            </a:endParaRPr>
          </a:p>
          <a:p>
            <a:pPr marL="0" lvl="0" indent="0" algn="l" rtl="0">
              <a:lnSpc>
                <a:spcPct val="100000"/>
              </a:lnSpc>
              <a:spcBef>
                <a:spcPts val="0"/>
              </a:spcBef>
              <a:spcAft>
                <a:spcPts val="0"/>
              </a:spcAft>
              <a:buNone/>
            </a:pPr>
            <a:r>
              <a:rPr lang="en" sz="1800" b="1">
                <a:solidFill>
                  <a:srgbClr val="000000"/>
                </a:solidFill>
                <a:latin typeface="Arial"/>
                <a:ea typeface="Arial"/>
                <a:cs typeface="Arial"/>
                <a:sym typeface="Arial"/>
              </a:rPr>
              <a:t>Louise’s labeled emails:  4000+ </a:t>
            </a:r>
            <a:endParaRPr sz="1400">
              <a:solidFill>
                <a:srgbClr val="000000"/>
              </a:solidFill>
              <a:latin typeface="Arial"/>
              <a:ea typeface="Arial"/>
              <a:cs typeface="Arial"/>
              <a:sym typeface="Arial"/>
            </a:endParaRPr>
          </a:p>
          <a:p>
            <a:pPr marL="0" lvl="0" indent="0" algn="l" rtl="0">
              <a:lnSpc>
                <a:spcPct val="125000"/>
              </a:lnSpc>
              <a:spcBef>
                <a:spcPts val="0"/>
              </a:spcBef>
              <a:spcAft>
                <a:spcPts val="0"/>
              </a:spcAft>
              <a:buNone/>
            </a:pPr>
            <a:endParaRPr sz="1400">
              <a:solidFill>
                <a:srgbClr val="000000"/>
              </a:solidFill>
              <a:latin typeface="Arial"/>
              <a:ea typeface="Arial"/>
              <a:cs typeface="Arial"/>
              <a:sym typeface="Arial"/>
            </a:endParaRPr>
          </a:p>
          <a:p>
            <a:pPr marL="0" lvl="0" indent="0" algn="l" rtl="0">
              <a:lnSpc>
                <a:spcPct val="125000"/>
              </a:lnSpc>
              <a:spcBef>
                <a:spcPts val="600"/>
              </a:spcBef>
              <a:spcAft>
                <a:spcPts val="0"/>
              </a:spcAft>
              <a:buNone/>
            </a:pPr>
            <a:endParaRPr sz="1400">
              <a:solidFill>
                <a:srgbClr val="000000"/>
              </a:solidFill>
              <a:latin typeface="Arial"/>
              <a:ea typeface="Arial"/>
              <a:cs typeface="Arial"/>
              <a:sym typeface="Arial"/>
            </a:endParaRPr>
          </a:p>
          <a:p>
            <a:pPr marL="0" lvl="0" indent="0" algn="l" rtl="0">
              <a:lnSpc>
                <a:spcPct val="125000"/>
              </a:lnSpc>
              <a:spcBef>
                <a:spcPts val="600"/>
              </a:spcBef>
              <a:spcAft>
                <a:spcPts val="0"/>
              </a:spcAft>
              <a:buNone/>
            </a:pPr>
            <a:r>
              <a:rPr lang="en" sz="1400">
                <a:solidFill>
                  <a:srgbClr val="000000"/>
                </a:solidFill>
                <a:latin typeface="Arial"/>
                <a:ea typeface="Arial"/>
                <a:cs typeface="Arial"/>
                <a:sym typeface="Arial"/>
              </a:rPr>
              <a:t>       </a:t>
            </a:r>
            <a:r>
              <a:rPr lang="en" sz="1400" b="1">
                <a:solidFill>
                  <a:srgbClr val="000000"/>
                </a:solidFill>
                <a:latin typeface="Arial"/>
                <a:ea typeface="Arial"/>
                <a:cs typeface="Arial"/>
                <a:sym typeface="Arial"/>
              </a:rPr>
              <a:t>Labels	            # of Emails</a:t>
            </a:r>
            <a:endParaRPr sz="1400" b="1">
              <a:solidFill>
                <a:srgbClr val="000000"/>
              </a:solidFill>
              <a:latin typeface="Arial"/>
              <a:ea typeface="Arial"/>
              <a:cs typeface="Arial"/>
              <a:sym typeface="Arial"/>
            </a:endParaRPr>
          </a:p>
          <a:p>
            <a:pPr marL="0" lvl="0" indent="457200" algn="l" rtl="0">
              <a:lnSpc>
                <a:spcPct val="125000"/>
              </a:lnSpc>
              <a:spcBef>
                <a:spcPts val="600"/>
              </a:spcBef>
              <a:spcAft>
                <a:spcPts val="0"/>
              </a:spcAft>
              <a:buNone/>
            </a:pPr>
            <a:r>
              <a:rPr lang="en" sz="1400">
                <a:solidFill>
                  <a:srgbClr val="000000"/>
                </a:solidFill>
                <a:latin typeface="Arial"/>
                <a:ea typeface="Arial"/>
                <a:cs typeface="Arial"/>
                <a:sym typeface="Arial"/>
              </a:rPr>
              <a:t>esvl               	 715</a:t>
            </a:r>
            <a:endParaRPr sz="1400">
              <a:solidFill>
                <a:srgbClr val="000000"/>
              </a:solidFill>
              <a:latin typeface="Arial"/>
              <a:ea typeface="Arial"/>
              <a:cs typeface="Arial"/>
              <a:sym typeface="Arial"/>
            </a:endParaRPr>
          </a:p>
          <a:p>
            <a:pPr marL="0" lvl="0" indent="457200" algn="l" rtl="0">
              <a:lnSpc>
                <a:spcPct val="125000"/>
              </a:lnSpc>
              <a:spcBef>
                <a:spcPts val="600"/>
              </a:spcBef>
              <a:spcAft>
                <a:spcPts val="0"/>
              </a:spcAft>
              <a:buNone/>
            </a:pPr>
            <a:r>
              <a:rPr lang="en" sz="1400">
                <a:solidFill>
                  <a:srgbClr val="000000"/>
                </a:solidFill>
                <a:latin typeface="Arial"/>
                <a:ea typeface="Arial"/>
                <a:cs typeface="Arial"/>
                <a:sym typeface="Arial"/>
              </a:rPr>
              <a:t>mrha/ooc              309</a:t>
            </a:r>
            <a:endParaRPr sz="1400">
              <a:solidFill>
                <a:srgbClr val="000000"/>
              </a:solidFill>
              <a:latin typeface="Arial"/>
              <a:ea typeface="Arial"/>
              <a:cs typeface="Arial"/>
              <a:sym typeface="Arial"/>
            </a:endParaRPr>
          </a:p>
          <a:p>
            <a:pPr marL="0" lvl="0" indent="457200" algn="l" rtl="0">
              <a:lnSpc>
                <a:spcPct val="125000"/>
              </a:lnSpc>
              <a:spcBef>
                <a:spcPts val="600"/>
              </a:spcBef>
              <a:spcAft>
                <a:spcPts val="0"/>
              </a:spcAft>
              <a:buNone/>
            </a:pPr>
            <a:r>
              <a:rPr lang="en" sz="1400">
                <a:solidFill>
                  <a:srgbClr val="000000"/>
                </a:solidFill>
                <a:latin typeface="Arial"/>
                <a:ea typeface="Arial"/>
                <a:cs typeface="Arial"/>
                <a:sym typeface="Arial"/>
              </a:rPr>
              <a:t>hr                          306</a:t>
            </a:r>
            <a:endParaRPr sz="1400">
              <a:solidFill>
                <a:srgbClr val="000000"/>
              </a:solidFill>
              <a:latin typeface="Arial"/>
              <a:ea typeface="Arial"/>
              <a:cs typeface="Arial"/>
              <a:sym typeface="Arial"/>
            </a:endParaRPr>
          </a:p>
          <a:p>
            <a:pPr marL="0" lvl="0" indent="457200" algn="l" rtl="0">
              <a:spcBef>
                <a:spcPts val="600"/>
              </a:spcBef>
              <a:spcAft>
                <a:spcPts val="0"/>
              </a:spcAft>
              <a:buNone/>
            </a:pPr>
            <a:r>
              <a:rPr lang="en" sz="1400">
                <a:solidFill>
                  <a:srgbClr val="000000"/>
                </a:solidFill>
                <a:latin typeface="Arial"/>
                <a:ea typeface="Arial"/>
                <a:cs typeface="Arial"/>
                <a:sym typeface="Arial"/>
              </a:rPr>
              <a:t>east_power           257</a:t>
            </a:r>
            <a:endParaRPr sz="1400">
              <a:solidFill>
                <a:srgbClr val="000000"/>
              </a:solidFill>
              <a:latin typeface="Arial"/>
              <a:ea typeface="Arial"/>
              <a:cs typeface="Arial"/>
              <a:sym typeface="Arial"/>
            </a:endParaRPr>
          </a:p>
          <a:p>
            <a:pPr marL="0" lvl="0" indent="0" algn="l" rtl="0">
              <a:lnSpc>
                <a:spcPct val="125000"/>
              </a:lnSpc>
              <a:spcBef>
                <a:spcPts val="0"/>
              </a:spcBef>
              <a:spcAft>
                <a:spcPts val="0"/>
              </a:spcAft>
              <a:buNone/>
            </a:pPr>
            <a:r>
              <a:rPr lang="en" sz="1400" b="1">
                <a:solidFill>
                  <a:srgbClr val="000000"/>
                </a:solidFill>
                <a:highlight>
                  <a:schemeClr val="lt1"/>
                </a:highlight>
                <a:latin typeface="Arial"/>
                <a:ea typeface="Arial"/>
                <a:cs typeface="Arial"/>
                <a:sym typeface="Arial"/>
              </a:rPr>
              <a:t>         </a:t>
            </a:r>
            <a:r>
              <a:rPr lang="en" sz="1400">
                <a:solidFill>
                  <a:srgbClr val="000000"/>
                </a:solidFill>
                <a:latin typeface="Arial"/>
                <a:ea typeface="Arial"/>
                <a:cs typeface="Arial"/>
                <a:sym typeface="Arial"/>
              </a:rPr>
              <a:t>                   </a:t>
            </a:r>
            <a:endParaRPr sz="1400">
              <a:solidFill>
                <a:srgbClr val="000000"/>
              </a:solidFill>
              <a:latin typeface="Arial"/>
              <a:ea typeface="Arial"/>
              <a:cs typeface="Arial"/>
              <a:sym typeface="Arial"/>
            </a:endParaRPr>
          </a:p>
          <a:p>
            <a:pPr marL="0" lvl="0" indent="0" algn="l" rtl="0">
              <a:lnSpc>
                <a:spcPct val="100000"/>
              </a:lnSpc>
              <a:spcBef>
                <a:spcPts val="600"/>
              </a:spcBef>
              <a:spcAft>
                <a:spcPts val="0"/>
              </a:spcAft>
              <a:buNone/>
            </a:pPr>
            <a:r>
              <a:rPr lang="en" sz="1400">
                <a:solidFill>
                  <a:srgbClr val="000000"/>
                </a:solidFill>
                <a:latin typeface="Arial"/>
                <a:ea typeface="Arial"/>
                <a:cs typeface="Arial"/>
                <a:sym typeface="Arial"/>
              </a:rPr>
              <a:t>           </a:t>
            </a:r>
            <a:endParaRPr sz="1400">
              <a:solidFill>
                <a:srgbClr val="000000"/>
              </a:solidFill>
              <a:latin typeface="Arial"/>
              <a:ea typeface="Arial"/>
              <a:cs typeface="Arial"/>
              <a:sym typeface="Arial"/>
            </a:endParaRPr>
          </a:p>
          <a:p>
            <a:pPr marL="0" lvl="0" indent="0" algn="l" rtl="0">
              <a:lnSpc>
                <a:spcPct val="100000"/>
              </a:lnSpc>
              <a:spcBef>
                <a:spcPts val="0"/>
              </a:spcBef>
              <a:spcAft>
                <a:spcPts val="0"/>
              </a:spcAft>
              <a:buNone/>
            </a:pPr>
            <a:r>
              <a:rPr lang="en" sz="1400">
                <a:solidFill>
                  <a:srgbClr val="000000"/>
                </a:solidFill>
                <a:latin typeface="Arial"/>
                <a:ea typeface="Arial"/>
                <a:cs typeface="Arial"/>
                <a:sym typeface="Arial"/>
              </a:rPr>
              <a:t>                               </a:t>
            </a:r>
            <a:endParaRPr sz="1400">
              <a:solidFill>
                <a:srgbClr val="000000"/>
              </a:solidFill>
              <a:latin typeface="Arial"/>
              <a:ea typeface="Arial"/>
              <a:cs typeface="Arial"/>
              <a:sym typeface="Arial"/>
            </a:endParaRPr>
          </a:p>
          <a:p>
            <a:pPr marL="0" lvl="0" indent="0" algn="l" rtl="0">
              <a:spcBef>
                <a:spcPts val="0"/>
              </a:spcBef>
              <a:spcAft>
                <a:spcPts val="0"/>
              </a:spcAft>
              <a:buNone/>
            </a:pPr>
            <a:r>
              <a:rPr lang="en" sz="1800">
                <a:solidFill>
                  <a:srgbClr val="000000"/>
                </a:solidFill>
                <a:latin typeface="Times New Roman"/>
                <a:ea typeface="Times New Roman"/>
                <a:cs typeface="Times New Roman"/>
                <a:sym typeface="Times New Roman"/>
              </a:rPr>
              <a:t>		</a:t>
            </a:r>
            <a:endParaRPr sz="1800">
              <a:solidFill>
                <a:srgbClr val="000000"/>
              </a:solidFill>
              <a:latin typeface="Times New Roman"/>
              <a:ea typeface="Times New Roman"/>
              <a:cs typeface="Times New Roman"/>
              <a:sym typeface="Times New Roman"/>
            </a:endParaRPr>
          </a:p>
          <a:p>
            <a:pPr marL="0" lvl="0" indent="0" algn="l" rtl="0">
              <a:lnSpc>
                <a:spcPct val="125000"/>
              </a:lnSpc>
              <a:spcBef>
                <a:spcPts val="0"/>
              </a:spcBef>
              <a:spcAft>
                <a:spcPts val="0"/>
              </a:spcAft>
              <a:buNone/>
            </a:pPr>
            <a:endParaRPr sz="1800">
              <a:solidFill>
                <a:srgbClr val="000000"/>
              </a:solidFill>
              <a:highlight>
                <a:srgbClr val="FFFFFF"/>
              </a:highlight>
              <a:latin typeface="Arial"/>
              <a:ea typeface="Arial"/>
              <a:cs typeface="Arial"/>
              <a:sym typeface="Arial"/>
            </a:endParaRPr>
          </a:p>
          <a:p>
            <a:pPr marL="457200" lvl="0" indent="0" algn="l" rtl="0">
              <a:lnSpc>
                <a:spcPct val="125000"/>
              </a:lnSpc>
              <a:spcBef>
                <a:spcPts val="600"/>
              </a:spcBef>
              <a:spcAft>
                <a:spcPts val="600"/>
              </a:spcAft>
              <a:buNone/>
            </a:pPr>
            <a:endParaRPr sz="1800">
              <a:solidFill>
                <a:srgbClr val="000000"/>
              </a:solidFill>
              <a:highlight>
                <a:srgbClr val="FFFFFF"/>
              </a:highlight>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1"/>
          <p:cNvSpPr txBox="1">
            <a:spLocks noGrp="1"/>
          </p:cNvSpPr>
          <p:nvPr>
            <p:ph type="title"/>
          </p:nvPr>
        </p:nvSpPr>
        <p:spPr>
          <a:xfrm>
            <a:off x="526400" y="0"/>
            <a:ext cx="8269200" cy="95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rial"/>
                <a:ea typeface="Arial"/>
                <a:cs typeface="Arial"/>
                <a:sym typeface="Arial"/>
              </a:rPr>
              <a:t>Imbalanced Label Distribution</a:t>
            </a:r>
            <a:endParaRPr sz="2400">
              <a:solidFill>
                <a:srgbClr val="000000"/>
              </a:solidFill>
              <a:latin typeface="Arial"/>
              <a:ea typeface="Arial"/>
              <a:cs typeface="Arial"/>
              <a:sym typeface="Arial"/>
            </a:endParaRPr>
          </a:p>
        </p:txBody>
      </p:sp>
      <p:pic>
        <p:nvPicPr>
          <p:cNvPr id="331" name="Google Shape;331;p31"/>
          <p:cNvPicPr preferRelativeResize="0"/>
          <p:nvPr/>
        </p:nvPicPr>
        <p:blipFill>
          <a:blip r:embed="rId3">
            <a:alphaModFix/>
          </a:blip>
          <a:stretch>
            <a:fillRect/>
          </a:stretch>
        </p:blipFill>
        <p:spPr>
          <a:xfrm>
            <a:off x="336025" y="1103400"/>
            <a:ext cx="8269200" cy="3376951"/>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4"/>
          <p:cNvSpPr txBox="1">
            <a:spLocks noGrp="1"/>
          </p:cNvSpPr>
          <p:nvPr>
            <p:ph type="title"/>
          </p:nvPr>
        </p:nvSpPr>
        <p:spPr>
          <a:xfrm>
            <a:off x="123950" y="0"/>
            <a:ext cx="93012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latin typeface="Arial"/>
                <a:ea typeface="Arial"/>
                <a:cs typeface="Arial"/>
                <a:sym typeface="Arial"/>
              </a:rPr>
              <a:t>Unorganized Inbox: Disaster! Manually Labeling: Troublesome!</a:t>
            </a:r>
            <a:endParaRPr sz="2300">
              <a:latin typeface="Arial"/>
              <a:ea typeface="Arial"/>
              <a:cs typeface="Arial"/>
              <a:sym typeface="Arial"/>
            </a:endParaRPr>
          </a:p>
        </p:txBody>
      </p:sp>
      <p:pic>
        <p:nvPicPr>
          <p:cNvPr id="90" name="Google Shape;90;p14"/>
          <p:cNvPicPr preferRelativeResize="0"/>
          <p:nvPr/>
        </p:nvPicPr>
        <p:blipFill>
          <a:blip r:embed="rId3">
            <a:alphaModFix/>
          </a:blip>
          <a:stretch>
            <a:fillRect/>
          </a:stretch>
        </p:blipFill>
        <p:spPr>
          <a:xfrm>
            <a:off x="4272550" y="928150"/>
            <a:ext cx="4604500" cy="3409725"/>
          </a:xfrm>
          <a:prstGeom prst="rect">
            <a:avLst/>
          </a:prstGeom>
          <a:noFill/>
          <a:ln>
            <a:noFill/>
          </a:ln>
        </p:spPr>
      </p:pic>
      <p:pic>
        <p:nvPicPr>
          <p:cNvPr id="91" name="Google Shape;91;p14"/>
          <p:cNvPicPr preferRelativeResize="0"/>
          <p:nvPr/>
        </p:nvPicPr>
        <p:blipFill>
          <a:blip r:embed="rId4">
            <a:alphaModFix/>
          </a:blip>
          <a:stretch>
            <a:fillRect/>
          </a:stretch>
        </p:blipFill>
        <p:spPr>
          <a:xfrm>
            <a:off x="1005350" y="3814575"/>
            <a:ext cx="2609850" cy="1244150"/>
          </a:xfrm>
          <a:prstGeom prst="rect">
            <a:avLst/>
          </a:prstGeom>
          <a:noFill/>
          <a:ln>
            <a:noFill/>
          </a:ln>
        </p:spPr>
      </p:pic>
      <p:pic>
        <p:nvPicPr>
          <p:cNvPr id="92" name="Google Shape;92;p14"/>
          <p:cNvPicPr preferRelativeResize="0"/>
          <p:nvPr/>
        </p:nvPicPr>
        <p:blipFill>
          <a:blip r:embed="rId5">
            <a:alphaModFix/>
          </a:blip>
          <a:stretch>
            <a:fillRect/>
          </a:stretch>
        </p:blipFill>
        <p:spPr>
          <a:xfrm>
            <a:off x="622575" y="637825"/>
            <a:ext cx="3193850" cy="3152318"/>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2"/>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rial"/>
                <a:ea typeface="Arial"/>
                <a:cs typeface="Arial"/>
                <a:sym typeface="Arial"/>
              </a:rPr>
              <a:t>It Works Even for Labels of Medium Size </a:t>
            </a:r>
            <a:endParaRPr>
              <a:latin typeface="Arial"/>
              <a:ea typeface="Arial"/>
              <a:cs typeface="Arial"/>
              <a:sym typeface="Arial"/>
            </a:endParaRPr>
          </a:p>
        </p:txBody>
      </p:sp>
      <p:sp>
        <p:nvSpPr>
          <p:cNvPr id="337" name="Google Shape;337;p32"/>
          <p:cNvSpPr txBox="1"/>
          <p:nvPr/>
        </p:nvSpPr>
        <p:spPr>
          <a:xfrm>
            <a:off x="944975" y="567075"/>
            <a:ext cx="7078800" cy="412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a:t>Macro F1 Score: 0.67                               </a:t>
            </a:r>
            <a:endParaRPr>
              <a:latin typeface="Lato"/>
              <a:ea typeface="Lato"/>
              <a:cs typeface="Lato"/>
              <a:sym typeface="Lato"/>
            </a:endParaRPr>
          </a:p>
        </p:txBody>
      </p:sp>
      <p:pic>
        <p:nvPicPr>
          <p:cNvPr id="338" name="Google Shape;338;p32"/>
          <p:cNvPicPr preferRelativeResize="0"/>
          <p:nvPr/>
        </p:nvPicPr>
        <p:blipFill>
          <a:blip r:embed="rId3">
            <a:alphaModFix/>
          </a:blip>
          <a:stretch>
            <a:fillRect/>
          </a:stretch>
        </p:blipFill>
        <p:spPr>
          <a:xfrm>
            <a:off x="574150" y="1011475"/>
            <a:ext cx="8214900" cy="3864549"/>
          </a:xfrm>
          <a:prstGeom prst="rect">
            <a:avLst/>
          </a:prstGeom>
          <a:noFill/>
          <a:ln>
            <a:noFill/>
          </a:ln>
        </p:spPr>
      </p:pic>
      <p:sp>
        <p:nvSpPr>
          <p:cNvPr id="339" name="Google Shape;339;p32"/>
          <p:cNvSpPr/>
          <p:nvPr/>
        </p:nvSpPr>
        <p:spPr>
          <a:xfrm>
            <a:off x="944975" y="1040650"/>
            <a:ext cx="7844100" cy="1148400"/>
          </a:xfrm>
          <a:prstGeom prst="roundRect">
            <a:avLst>
              <a:gd name="adj" fmla="val 16667"/>
            </a:avLst>
          </a:prstGeom>
          <a:solidFill>
            <a:srgbClr val="C27BA0">
              <a:alpha val="2737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3"/>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rial"/>
                <a:ea typeface="Arial"/>
                <a:cs typeface="Arial"/>
                <a:sym typeface="Arial"/>
              </a:rPr>
              <a:t>Similar Topics Make Classification Harder</a:t>
            </a:r>
            <a:endParaRPr>
              <a:latin typeface="Arial"/>
              <a:ea typeface="Arial"/>
              <a:cs typeface="Arial"/>
              <a:sym typeface="Arial"/>
            </a:endParaRPr>
          </a:p>
        </p:txBody>
      </p:sp>
      <p:sp>
        <p:nvSpPr>
          <p:cNvPr id="345" name="Google Shape;345;p33"/>
          <p:cNvSpPr txBox="1"/>
          <p:nvPr/>
        </p:nvSpPr>
        <p:spPr>
          <a:xfrm>
            <a:off x="944975" y="567075"/>
            <a:ext cx="7078800" cy="412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a:t>Macro F1 Score: 0.67                               </a:t>
            </a:r>
            <a:endParaRPr>
              <a:latin typeface="Lato"/>
              <a:ea typeface="Lato"/>
              <a:cs typeface="Lato"/>
              <a:sym typeface="Lato"/>
            </a:endParaRPr>
          </a:p>
        </p:txBody>
      </p:sp>
      <p:pic>
        <p:nvPicPr>
          <p:cNvPr id="346" name="Google Shape;346;p33"/>
          <p:cNvPicPr preferRelativeResize="0"/>
          <p:nvPr/>
        </p:nvPicPr>
        <p:blipFill>
          <a:blip r:embed="rId3">
            <a:alphaModFix/>
          </a:blip>
          <a:stretch>
            <a:fillRect/>
          </a:stretch>
        </p:blipFill>
        <p:spPr>
          <a:xfrm>
            <a:off x="574150" y="1011475"/>
            <a:ext cx="8214900" cy="3864549"/>
          </a:xfrm>
          <a:prstGeom prst="rect">
            <a:avLst/>
          </a:prstGeom>
          <a:noFill/>
          <a:ln>
            <a:noFill/>
          </a:ln>
        </p:spPr>
      </p:pic>
      <p:sp>
        <p:nvSpPr>
          <p:cNvPr id="347" name="Google Shape;347;p33"/>
          <p:cNvSpPr/>
          <p:nvPr/>
        </p:nvSpPr>
        <p:spPr>
          <a:xfrm>
            <a:off x="944975" y="2177025"/>
            <a:ext cx="7844100" cy="1076400"/>
          </a:xfrm>
          <a:prstGeom prst="roundRect">
            <a:avLst>
              <a:gd name="adj" fmla="val 16667"/>
            </a:avLst>
          </a:prstGeom>
          <a:solidFill>
            <a:srgbClr val="C27BA0">
              <a:alpha val="1732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4"/>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rial"/>
                <a:ea typeface="Arial"/>
                <a:cs typeface="Arial"/>
                <a:sym typeface="Arial"/>
              </a:rPr>
              <a:t>Small Sample Size May be a Problem</a:t>
            </a:r>
            <a:endParaRPr>
              <a:latin typeface="Arial"/>
              <a:ea typeface="Arial"/>
              <a:cs typeface="Arial"/>
              <a:sym typeface="Arial"/>
            </a:endParaRPr>
          </a:p>
        </p:txBody>
      </p:sp>
      <p:sp>
        <p:nvSpPr>
          <p:cNvPr id="353" name="Google Shape;353;p34"/>
          <p:cNvSpPr txBox="1"/>
          <p:nvPr/>
        </p:nvSpPr>
        <p:spPr>
          <a:xfrm>
            <a:off x="944975" y="567075"/>
            <a:ext cx="7078800" cy="412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a:t>Macro F1 Score: 0.67                               </a:t>
            </a:r>
            <a:endParaRPr>
              <a:latin typeface="Lato"/>
              <a:ea typeface="Lato"/>
              <a:cs typeface="Lato"/>
              <a:sym typeface="Lato"/>
            </a:endParaRPr>
          </a:p>
        </p:txBody>
      </p:sp>
      <p:pic>
        <p:nvPicPr>
          <p:cNvPr id="354" name="Google Shape;354;p34"/>
          <p:cNvPicPr preferRelativeResize="0"/>
          <p:nvPr/>
        </p:nvPicPr>
        <p:blipFill>
          <a:blip r:embed="rId3">
            <a:alphaModFix/>
          </a:blip>
          <a:stretch>
            <a:fillRect/>
          </a:stretch>
        </p:blipFill>
        <p:spPr>
          <a:xfrm>
            <a:off x="574150" y="1011475"/>
            <a:ext cx="8214900" cy="3864549"/>
          </a:xfrm>
          <a:prstGeom prst="rect">
            <a:avLst/>
          </a:prstGeom>
          <a:noFill/>
          <a:ln>
            <a:noFill/>
          </a:ln>
        </p:spPr>
      </p:pic>
      <p:sp>
        <p:nvSpPr>
          <p:cNvPr id="355" name="Google Shape;355;p34"/>
          <p:cNvSpPr/>
          <p:nvPr/>
        </p:nvSpPr>
        <p:spPr>
          <a:xfrm>
            <a:off x="849275" y="3265550"/>
            <a:ext cx="7939800" cy="1076400"/>
          </a:xfrm>
          <a:prstGeom prst="roundRect">
            <a:avLst>
              <a:gd name="adj" fmla="val 16667"/>
            </a:avLst>
          </a:prstGeom>
          <a:solidFill>
            <a:srgbClr val="C27BA0">
              <a:alpha val="894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5"/>
          <p:cNvSpPr txBox="1">
            <a:spLocks noGrp="1"/>
          </p:cNvSpPr>
          <p:nvPr>
            <p:ph type="body" idx="1"/>
          </p:nvPr>
        </p:nvSpPr>
        <p:spPr>
          <a:xfrm>
            <a:off x="253725" y="2857375"/>
            <a:ext cx="7688700" cy="2261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600" b="1">
                <a:solidFill>
                  <a:schemeClr val="dk2"/>
                </a:solidFill>
                <a:latin typeface="Arial"/>
                <a:ea typeface="Arial"/>
                <a:cs typeface="Arial"/>
                <a:sym typeface="Arial"/>
              </a:rPr>
              <a:t>Rong Li</a:t>
            </a:r>
            <a:endParaRPr sz="2600" b="1">
              <a:solidFill>
                <a:schemeClr val="dk2"/>
              </a:solidFill>
              <a:latin typeface="Arial"/>
              <a:ea typeface="Arial"/>
              <a:cs typeface="Arial"/>
              <a:sym typeface="Arial"/>
            </a:endParaRPr>
          </a:p>
          <a:p>
            <a:pPr marL="0" lvl="0" indent="0" algn="l" rtl="0">
              <a:lnSpc>
                <a:spcPct val="100000"/>
              </a:lnSpc>
              <a:spcBef>
                <a:spcPts val="0"/>
              </a:spcBef>
              <a:spcAft>
                <a:spcPts val="0"/>
              </a:spcAft>
              <a:buNone/>
            </a:pPr>
            <a:r>
              <a:rPr lang="en" sz="1800">
                <a:solidFill>
                  <a:schemeClr val="dk2"/>
                </a:solidFill>
                <a:latin typeface="Arial"/>
                <a:ea typeface="Arial"/>
                <a:cs typeface="Arial"/>
                <a:sym typeface="Arial"/>
              </a:rPr>
              <a:t>Ph.D in Electrical and Computer</a:t>
            </a:r>
            <a:endParaRPr sz="1800">
              <a:solidFill>
                <a:schemeClr val="dk2"/>
              </a:solidFill>
              <a:latin typeface="Arial"/>
              <a:ea typeface="Arial"/>
              <a:cs typeface="Arial"/>
              <a:sym typeface="Arial"/>
            </a:endParaRPr>
          </a:p>
          <a:p>
            <a:pPr marL="0" lvl="0" indent="0" algn="l" rtl="0">
              <a:lnSpc>
                <a:spcPct val="100000"/>
              </a:lnSpc>
              <a:spcBef>
                <a:spcPts val="0"/>
              </a:spcBef>
              <a:spcAft>
                <a:spcPts val="0"/>
              </a:spcAft>
              <a:buNone/>
            </a:pPr>
            <a:r>
              <a:rPr lang="en" sz="1800">
                <a:solidFill>
                  <a:schemeClr val="dk2"/>
                </a:solidFill>
                <a:latin typeface="Arial"/>
                <a:ea typeface="Arial"/>
                <a:cs typeface="Arial"/>
                <a:sym typeface="Arial"/>
              </a:rPr>
              <a:t>Engineering</a:t>
            </a:r>
            <a:endParaRPr sz="1800">
              <a:solidFill>
                <a:schemeClr val="dk2"/>
              </a:solidFill>
              <a:latin typeface="Arial"/>
              <a:ea typeface="Arial"/>
              <a:cs typeface="Arial"/>
              <a:sym typeface="Arial"/>
            </a:endParaRPr>
          </a:p>
          <a:p>
            <a:pPr marL="0" lvl="0" indent="0" algn="l" rtl="0">
              <a:lnSpc>
                <a:spcPct val="100000"/>
              </a:lnSpc>
              <a:spcBef>
                <a:spcPts val="0"/>
              </a:spcBef>
              <a:spcAft>
                <a:spcPts val="0"/>
              </a:spcAft>
              <a:buNone/>
            </a:pPr>
            <a:r>
              <a:rPr lang="en" sz="1800">
                <a:solidFill>
                  <a:schemeClr val="dk2"/>
                </a:solidFill>
                <a:latin typeface="Arial"/>
                <a:ea typeface="Arial"/>
                <a:cs typeface="Arial"/>
                <a:sym typeface="Arial"/>
              </a:rPr>
              <a:t>Data Scientist Intern at D4DT</a:t>
            </a:r>
            <a:endParaRPr sz="1800">
              <a:solidFill>
                <a:schemeClr val="dk2"/>
              </a:solidFill>
              <a:latin typeface="Arial"/>
              <a:ea typeface="Arial"/>
              <a:cs typeface="Arial"/>
              <a:sym typeface="Arial"/>
            </a:endParaRPr>
          </a:p>
          <a:p>
            <a:pPr marL="0" lvl="0" indent="0" algn="l" rtl="0">
              <a:lnSpc>
                <a:spcPct val="100000"/>
              </a:lnSpc>
              <a:spcBef>
                <a:spcPts val="0"/>
              </a:spcBef>
              <a:spcAft>
                <a:spcPts val="0"/>
              </a:spcAft>
              <a:buNone/>
            </a:pPr>
            <a:r>
              <a:rPr lang="en" sz="1800">
                <a:solidFill>
                  <a:schemeClr val="dk2"/>
                </a:solidFill>
                <a:latin typeface="Arial"/>
                <a:ea typeface="Arial"/>
                <a:cs typeface="Arial"/>
                <a:sym typeface="Arial"/>
              </a:rPr>
              <a:t>rl.rongli@gmail.com</a:t>
            </a:r>
            <a:endParaRPr sz="1800">
              <a:solidFill>
                <a:schemeClr val="dk2"/>
              </a:solidFill>
              <a:latin typeface="Arial"/>
              <a:ea typeface="Arial"/>
              <a:cs typeface="Arial"/>
              <a:sym typeface="Arial"/>
            </a:endParaRPr>
          </a:p>
          <a:p>
            <a:pPr marL="0" lvl="0" indent="0" algn="l" rtl="0">
              <a:spcBef>
                <a:spcPts val="0"/>
              </a:spcBef>
              <a:spcAft>
                <a:spcPts val="1600"/>
              </a:spcAft>
              <a:buNone/>
            </a:pPr>
            <a:endParaRPr sz="2600" b="1">
              <a:solidFill>
                <a:schemeClr val="dk2"/>
              </a:solidFill>
              <a:latin typeface="Raleway"/>
              <a:ea typeface="Raleway"/>
              <a:cs typeface="Raleway"/>
              <a:sym typeface="Raleway"/>
            </a:endParaRPr>
          </a:p>
        </p:txBody>
      </p:sp>
      <p:pic>
        <p:nvPicPr>
          <p:cNvPr id="361" name="Google Shape;361;p35"/>
          <p:cNvPicPr preferRelativeResize="0"/>
          <p:nvPr/>
        </p:nvPicPr>
        <p:blipFill>
          <a:blip r:embed="rId5">
            <a:alphaModFix/>
          </a:blip>
          <a:stretch>
            <a:fillRect/>
          </a:stretch>
        </p:blipFill>
        <p:spPr>
          <a:xfrm>
            <a:off x="181975" y="211950"/>
            <a:ext cx="1936499" cy="2420601"/>
          </a:xfrm>
          <a:prstGeom prst="rect">
            <a:avLst/>
          </a:prstGeom>
          <a:noFill/>
          <a:ln>
            <a:noFill/>
          </a:ln>
        </p:spPr>
      </p:pic>
      <p:pic>
        <p:nvPicPr>
          <p:cNvPr id="362" name="Google Shape;362;p35"/>
          <p:cNvPicPr preferRelativeResize="0"/>
          <p:nvPr/>
        </p:nvPicPr>
        <p:blipFill>
          <a:blip r:embed="rId6">
            <a:alphaModFix/>
          </a:blip>
          <a:stretch>
            <a:fillRect/>
          </a:stretch>
        </p:blipFill>
        <p:spPr>
          <a:xfrm>
            <a:off x="4038600" y="3275100"/>
            <a:ext cx="2120725" cy="1377025"/>
          </a:xfrm>
          <a:prstGeom prst="rect">
            <a:avLst/>
          </a:prstGeom>
          <a:noFill/>
          <a:ln>
            <a:noFill/>
          </a:ln>
        </p:spPr>
      </p:pic>
      <p:pic>
        <p:nvPicPr>
          <p:cNvPr id="363" name="Google Shape;363;p35"/>
          <p:cNvPicPr preferRelativeResize="0"/>
          <p:nvPr/>
        </p:nvPicPr>
        <p:blipFill>
          <a:blip r:embed="rId7">
            <a:alphaModFix/>
          </a:blip>
          <a:stretch>
            <a:fillRect/>
          </a:stretch>
        </p:blipFill>
        <p:spPr>
          <a:xfrm>
            <a:off x="6539450" y="2632550"/>
            <a:ext cx="2255975" cy="2565500"/>
          </a:xfrm>
          <a:prstGeom prst="rect">
            <a:avLst/>
          </a:prstGeom>
          <a:noFill/>
          <a:ln>
            <a:noFill/>
          </a:ln>
        </p:spPr>
      </p:pic>
      <p:pic>
        <p:nvPicPr>
          <p:cNvPr id="364" name="Google Shape;364;p35"/>
          <p:cNvPicPr preferRelativeResize="0"/>
          <p:nvPr/>
        </p:nvPicPr>
        <p:blipFill>
          <a:blip r:embed="rId8">
            <a:alphaModFix/>
          </a:blip>
          <a:stretch>
            <a:fillRect/>
          </a:stretch>
        </p:blipFill>
        <p:spPr>
          <a:xfrm>
            <a:off x="2225312" y="291700"/>
            <a:ext cx="3262321" cy="2261100"/>
          </a:xfrm>
          <a:prstGeom prst="rect">
            <a:avLst/>
          </a:prstGeom>
          <a:noFill/>
          <a:ln>
            <a:noFill/>
          </a:ln>
        </p:spPr>
      </p:pic>
      <p:pic>
        <p:nvPicPr>
          <p:cNvPr id="2" name="Result_baby_640_480.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5594471" y="176200"/>
            <a:ext cx="3510067" cy="263255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6"/>
          <p:cNvSpPr txBox="1">
            <a:spLocks noGrp="1"/>
          </p:cNvSpPr>
          <p:nvPr>
            <p:ph type="title"/>
          </p:nvPr>
        </p:nvSpPr>
        <p:spPr>
          <a:xfrm>
            <a:off x="526400" y="0"/>
            <a:ext cx="8269200" cy="95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rial"/>
                <a:ea typeface="Arial"/>
                <a:cs typeface="Arial"/>
                <a:sym typeface="Arial"/>
              </a:rPr>
              <a:t>Imbalanced Label Distribution: Stratified Split </a:t>
            </a:r>
            <a:r>
              <a:rPr lang="en" sz="2400">
                <a:solidFill>
                  <a:srgbClr val="000000"/>
                </a:solidFill>
                <a:latin typeface="Arial"/>
                <a:ea typeface="Arial"/>
                <a:cs typeface="Arial"/>
                <a:sym typeface="Arial"/>
              </a:rPr>
              <a:t>and Random Under Sampling</a:t>
            </a:r>
            <a:endParaRPr sz="2400">
              <a:solidFill>
                <a:srgbClr val="000000"/>
              </a:solidFill>
              <a:latin typeface="Arial"/>
              <a:ea typeface="Arial"/>
              <a:cs typeface="Arial"/>
              <a:sym typeface="Arial"/>
            </a:endParaRPr>
          </a:p>
        </p:txBody>
      </p:sp>
      <p:pic>
        <p:nvPicPr>
          <p:cNvPr id="371" name="Google Shape;371;p36"/>
          <p:cNvPicPr preferRelativeResize="0"/>
          <p:nvPr/>
        </p:nvPicPr>
        <p:blipFill>
          <a:blip r:embed="rId3">
            <a:alphaModFix/>
          </a:blip>
          <a:stretch>
            <a:fillRect/>
          </a:stretch>
        </p:blipFill>
        <p:spPr>
          <a:xfrm>
            <a:off x="336025" y="1103400"/>
            <a:ext cx="8269200" cy="3376951"/>
          </a:xfrm>
          <a:prstGeom prst="rect">
            <a:avLst/>
          </a:prstGeom>
          <a:noFill/>
          <a:ln>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37"/>
          <p:cNvSpPr txBox="1">
            <a:spLocks noGrp="1"/>
          </p:cNvSpPr>
          <p:nvPr>
            <p:ph type="title"/>
          </p:nvPr>
        </p:nvSpPr>
        <p:spPr>
          <a:xfrm>
            <a:off x="727650" y="69700"/>
            <a:ext cx="7688700" cy="53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2400">
                <a:solidFill>
                  <a:srgbClr val="000000"/>
                </a:solidFill>
                <a:latin typeface="Arial"/>
                <a:ea typeface="Arial"/>
                <a:cs typeface="Arial"/>
                <a:sym typeface="Arial"/>
              </a:rPr>
              <a:t>Multi-Label Classification: MLP One versus Rest</a:t>
            </a:r>
            <a:endParaRPr>
              <a:solidFill>
                <a:srgbClr val="000000"/>
              </a:solidFill>
              <a:latin typeface="Arial"/>
              <a:ea typeface="Arial"/>
              <a:cs typeface="Arial"/>
              <a:sym typeface="Arial"/>
            </a:endParaRPr>
          </a:p>
        </p:txBody>
      </p:sp>
      <p:sp>
        <p:nvSpPr>
          <p:cNvPr id="377" name="Google Shape;377;p37"/>
          <p:cNvSpPr/>
          <p:nvPr/>
        </p:nvSpPr>
        <p:spPr>
          <a:xfrm>
            <a:off x="956050" y="1380900"/>
            <a:ext cx="2583900" cy="1942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800"/>
          </a:p>
          <a:p>
            <a:pPr marL="0" lvl="0" indent="0" algn="l" rtl="0">
              <a:lnSpc>
                <a:spcPct val="115000"/>
              </a:lnSpc>
              <a:spcBef>
                <a:spcPts val="0"/>
              </a:spcBef>
              <a:spcAft>
                <a:spcPts val="0"/>
              </a:spcAft>
              <a:buNone/>
            </a:pPr>
            <a:endParaRPr sz="1800"/>
          </a:p>
          <a:p>
            <a:pPr marL="0" lvl="0" indent="0" algn="l" rtl="0">
              <a:lnSpc>
                <a:spcPct val="115000"/>
              </a:lnSpc>
              <a:spcBef>
                <a:spcPts val="0"/>
              </a:spcBef>
              <a:spcAft>
                <a:spcPts val="0"/>
              </a:spcAft>
              <a:buNone/>
            </a:pPr>
            <a:endParaRPr sz="1800"/>
          </a:p>
          <a:p>
            <a:pPr marL="0" lvl="0" indent="0" algn="l" rtl="0">
              <a:lnSpc>
                <a:spcPct val="115000"/>
              </a:lnSpc>
              <a:spcBef>
                <a:spcPts val="0"/>
              </a:spcBef>
              <a:spcAft>
                <a:spcPts val="0"/>
              </a:spcAft>
              <a:buNone/>
            </a:pPr>
            <a:r>
              <a:rPr lang="en" sz="1800"/>
              <a:t>Energy &amp; Power Risk Management, Shockwaves in the oil market ...</a:t>
            </a:r>
            <a:endParaRPr sz="1800"/>
          </a:p>
          <a:p>
            <a:pPr marL="0" lvl="0" indent="0" algn="l" rtl="0">
              <a:lnSpc>
                <a:spcPct val="115000"/>
              </a:lnSpc>
              <a:spcBef>
                <a:spcPts val="0"/>
              </a:spcBef>
              <a:spcAft>
                <a:spcPts val="0"/>
              </a:spcAft>
              <a:buNone/>
            </a:pPr>
            <a:endParaRPr sz="1800"/>
          </a:p>
          <a:p>
            <a:pPr marL="0" lvl="0" indent="0" algn="l" rtl="0">
              <a:lnSpc>
                <a:spcPct val="115000"/>
              </a:lnSpc>
              <a:spcBef>
                <a:spcPts val="0"/>
              </a:spcBef>
              <a:spcAft>
                <a:spcPts val="0"/>
              </a:spcAft>
              <a:buNone/>
            </a:pPr>
            <a:endParaRPr sz="1800"/>
          </a:p>
          <a:p>
            <a:pPr marL="0" lvl="0" indent="0" algn="l" rtl="0">
              <a:spcBef>
                <a:spcPts val="0"/>
              </a:spcBef>
              <a:spcAft>
                <a:spcPts val="0"/>
              </a:spcAft>
              <a:buNone/>
            </a:pPr>
            <a:endParaRPr sz="1800"/>
          </a:p>
        </p:txBody>
      </p:sp>
      <p:cxnSp>
        <p:nvCxnSpPr>
          <p:cNvPr id="378" name="Google Shape;378;p37"/>
          <p:cNvCxnSpPr/>
          <p:nvPr/>
        </p:nvCxnSpPr>
        <p:spPr>
          <a:xfrm rot="10800000" flipH="1">
            <a:off x="3855900" y="1380900"/>
            <a:ext cx="1432200" cy="594900"/>
          </a:xfrm>
          <a:prstGeom prst="straightConnector1">
            <a:avLst/>
          </a:prstGeom>
          <a:noFill/>
          <a:ln w="9525" cap="flat" cmpd="sng">
            <a:solidFill>
              <a:schemeClr val="dk2"/>
            </a:solidFill>
            <a:prstDash val="solid"/>
            <a:round/>
            <a:headEnd type="none" w="med" len="med"/>
            <a:tailEnd type="triangle" w="med" len="med"/>
          </a:ln>
        </p:spPr>
      </p:cxnSp>
      <p:cxnSp>
        <p:nvCxnSpPr>
          <p:cNvPr id="379" name="Google Shape;379;p37"/>
          <p:cNvCxnSpPr/>
          <p:nvPr/>
        </p:nvCxnSpPr>
        <p:spPr>
          <a:xfrm>
            <a:off x="3881100" y="2708525"/>
            <a:ext cx="1381800" cy="615300"/>
          </a:xfrm>
          <a:prstGeom prst="straightConnector1">
            <a:avLst/>
          </a:prstGeom>
          <a:noFill/>
          <a:ln w="9525" cap="flat" cmpd="sng">
            <a:solidFill>
              <a:schemeClr val="dk2"/>
            </a:solidFill>
            <a:prstDash val="solid"/>
            <a:round/>
            <a:headEnd type="none" w="med" len="med"/>
            <a:tailEnd type="triangle" w="med" len="med"/>
          </a:ln>
        </p:spPr>
      </p:cxnSp>
      <p:sp>
        <p:nvSpPr>
          <p:cNvPr id="380" name="Google Shape;380;p37"/>
          <p:cNvSpPr txBox="1"/>
          <p:nvPr/>
        </p:nvSpPr>
        <p:spPr>
          <a:xfrm>
            <a:off x="5557000" y="3021150"/>
            <a:ext cx="2430600" cy="41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Label: ‘sec_media’</a:t>
            </a:r>
            <a:endParaRPr sz="1800">
              <a:latin typeface="Lato"/>
              <a:ea typeface="Lato"/>
              <a:cs typeface="Lato"/>
              <a:sym typeface="Lato"/>
            </a:endParaRPr>
          </a:p>
        </p:txBody>
      </p:sp>
      <p:sp>
        <p:nvSpPr>
          <p:cNvPr id="381" name="Google Shape;381;p37"/>
          <p:cNvSpPr txBox="1"/>
          <p:nvPr/>
        </p:nvSpPr>
        <p:spPr>
          <a:xfrm>
            <a:off x="5557000" y="1136325"/>
            <a:ext cx="2430600" cy="41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Label: ‘esvl’</a:t>
            </a:r>
            <a:endParaRPr sz="1800">
              <a:latin typeface="Lato"/>
              <a:ea typeface="Lato"/>
              <a:cs typeface="Lato"/>
              <a:sym typeface="Lato"/>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8"/>
          <p:cNvSpPr txBox="1">
            <a:spLocks noGrp="1"/>
          </p:cNvSpPr>
          <p:nvPr>
            <p:ph type="body" idx="1"/>
          </p:nvPr>
        </p:nvSpPr>
        <p:spPr>
          <a:xfrm>
            <a:off x="727650" y="739950"/>
            <a:ext cx="7688700" cy="3663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b="1">
                <a:solidFill>
                  <a:srgbClr val="000000"/>
                </a:solidFill>
                <a:highlight>
                  <a:srgbClr val="FFFFFF"/>
                </a:highlight>
                <a:latin typeface="Arial"/>
                <a:ea typeface="Arial"/>
                <a:cs typeface="Arial"/>
                <a:sym typeface="Arial"/>
              </a:rPr>
              <a:t>Lemmatizer Example:</a:t>
            </a:r>
            <a:endParaRPr sz="1800" b="1">
              <a:solidFill>
                <a:schemeClr val="dk2"/>
              </a:solidFill>
              <a:latin typeface="Raleway"/>
              <a:ea typeface="Raleway"/>
              <a:cs typeface="Raleway"/>
              <a:sym typeface="Raleway"/>
            </a:endParaRPr>
          </a:p>
          <a:p>
            <a:pPr marL="0" lvl="0" indent="0" algn="l" rtl="0">
              <a:lnSpc>
                <a:spcPct val="100000"/>
              </a:lnSpc>
              <a:spcBef>
                <a:spcPts val="0"/>
              </a:spcBef>
              <a:spcAft>
                <a:spcPts val="0"/>
              </a:spcAft>
              <a:buNone/>
            </a:pPr>
            <a:endParaRPr sz="1400">
              <a:solidFill>
                <a:srgbClr val="000000"/>
              </a:solidFill>
              <a:latin typeface="Arial"/>
              <a:ea typeface="Arial"/>
              <a:cs typeface="Arial"/>
              <a:sym typeface="Arial"/>
            </a:endParaRPr>
          </a:p>
          <a:p>
            <a:pPr marL="0" lvl="0" indent="0" algn="l" rtl="0">
              <a:lnSpc>
                <a:spcPct val="100000"/>
              </a:lnSpc>
              <a:spcBef>
                <a:spcPts val="1600"/>
              </a:spcBef>
              <a:spcAft>
                <a:spcPts val="0"/>
              </a:spcAft>
              <a:buNone/>
            </a:pPr>
            <a:r>
              <a:rPr lang="en" sz="1800">
                <a:solidFill>
                  <a:srgbClr val="000000"/>
                </a:solidFill>
                <a:latin typeface="Arial"/>
                <a:ea typeface="Arial"/>
                <a:cs typeface="Arial"/>
                <a:sym typeface="Arial"/>
              </a:rPr>
              <a:t>went: go</a:t>
            </a:r>
            <a:endParaRPr sz="1800">
              <a:solidFill>
                <a:srgbClr val="000000"/>
              </a:solidFill>
              <a:latin typeface="Arial"/>
              <a:ea typeface="Arial"/>
              <a:cs typeface="Arial"/>
              <a:sym typeface="Arial"/>
            </a:endParaRPr>
          </a:p>
          <a:p>
            <a:pPr marL="0" lvl="0" indent="0" algn="l" rtl="0">
              <a:lnSpc>
                <a:spcPct val="100000"/>
              </a:lnSpc>
              <a:spcBef>
                <a:spcPts val="1600"/>
              </a:spcBef>
              <a:spcAft>
                <a:spcPts val="0"/>
              </a:spcAft>
              <a:buNone/>
            </a:pPr>
            <a:endParaRPr sz="1800" b="1">
              <a:solidFill>
                <a:srgbClr val="000000"/>
              </a:solidFill>
              <a:highlight>
                <a:srgbClr val="FFFFFF"/>
              </a:highlight>
              <a:latin typeface="Arial"/>
              <a:ea typeface="Arial"/>
              <a:cs typeface="Arial"/>
              <a:sym typeface="Arial"/>
            </a:endParaRPr>
          </a:p>
          <a:p>
            <a:pPr marL="0" lvl="0" indent="0" algn="l" rtl="0">
              <a:lnSpc>
                <a:spcPct val="100000"/>
              </a:lnSpc>
              <a:spcBef>
                <a:spcPts val="1000"/>
              </a:spcBef>
              <a:spcAft>
                <a:spcPts val="0"/>
              </a:spcAft>
              <a:buNone/>
            </a:pPr>
            <a:r>
              <a:rPr lang="en" sz="1800" b="1">
                <a:solidFill>
                  <a:srgbClr val="000000"/>
                </a:solidFill>
                <a:highlight>
                  <a:srgbClr val="FFFFFF"/>
                </a:highlight>
                <a:latin typeface="Arial"/>
                <a:ea typeface="Arial"/>
                <a:cs typeface="Arial"/>
                <a:sym typeface="Arial"/>
              </a:rPr>
              <a:t>Stemmer Example:</a:t>
            </a:r>
            <a:endParaRPr sz="1800" b="1">
              <a:solidFill>
                <a:srgbClr val="000000"/>
              </a:solidFill>
              <a:highlight>
                <a:srgbClr val="FFFFFF"/>
              </a:highlight>
              <a:latin typeface="Arial"/>
              <a:ea typeface="Arial"/>
              <a:cs typeface="Arial"/>
              <a:sym typeface="Arial"/>
            </a:endParaRPr>
          </a:p>
          <a:p>
            <a:pPr marL="0" marR="266700" lvl="0" indent="0" algn="l" rtl="0">
              <a:spcBef>
                <a:spcPts val="1100"/>
              </a:spcBef>
              <a:spcAft>
                <a:spcPts val="0"/>
              </a:spcAft>
              <a:buNone/>
            </a:pPr>
            <a:r>
              <a:rPr lang="en" sz="1800">
                <a:solidFill>
                  <a:srgbClr val="000000"/>
                </a:solidFill>
                <a:highlight>
                  <a:srgbClr val="FFFFFF"/>
                </a:highlight>
                <a:latin typeface="Arial"/>
                <a:ea typeface="Arial"/>
                <a:cs typeface="Arial"/>
                <a:sym typeface="Arial"/>
              </a:rPr>
              <a:t>caresses: caress</a:t>
            </a:r>
            <a:endParaRPr sz="1800">
              <a:solidFill>
                <a:srgbClr val="000000"/>
              </a:solidFill>
              <a:highlight>
                <a:srgbClr val="FFFFFF"/>
              </a:highlight>
              <a:latin typeface="Arial"/>
              <a:ea typeface="Arial"/>
              <a:cs typeface="Arial"/>
              <a:sym typeface="Arial"/>
            </a:endParaRPr>
          </a:p>
          <a:p>
            <a:pPr marL="0" marR="266700" lvl="0" indent="0" algn="l" rtl="0">
              <a:spcBef>
                <a:spcPts val="1100"/>
              </a:spcBef>
              <a:spcAft>
                <a:spcPts val="0"/>
              </a:spcAft>
              <a:buNone/>
            </a:pPr>
            <a:r>
              <a:rPr lang="en" sz="1800">
                <a:solidFill>
                  <a:srgbClr val="000000"/>
                </a:solidFill>
                <a:highlight>
                  <a:srgbClr val="FFFFFF"/>
                </a:highlight>
                <a:latin typeface="Arial"/>
                <a:ea typeface="Arial"/>
                <a:cs typeface="Arial"/>
                <a:sym typeface="Arial"/>
              </a:rPr>
              <a:t>flies: fli</a:t>
            </a:r>
            <a:endParaRPr sz="1800">
              <a:solidFill>
                <a:srgbClr val="000000"/>
              </a:solidFill>
              <a:highlight>
                <a:srgbClr val="FFFFFF"/>
              </a:highlight>
              <a:latin typeface="Arial"/>
              <a:ea typeface="Arial"/>
              <a:cs typeface="Arial"/>
              <a:sym typeface="Arial"/>
            </a:endParaRPr>
          </a:p>
          <a:p>
            <a:pPr marL="0" lvl="0" indent="0" algn="l" rtl="0">
              <a:spcBef>
                <a:spcPts val="1100"/>
              </a:spcBef>
              <a:spcAft>
                <a:spcPts val="1600"/>
              </a:spcAft>
              <a:buNone/>
            </a:pP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p15"/>
          <p:cNvPicPr preferRelativeResize="0"/>
          <p:nvPr/>
        </p:nvPicPr>
        <p:blipFill>
          <a:blip r:embed="rId3">
            <a:alphaModFix/>
          </a:blip>
          <a:stretch>
            <a:fillRect/>
          </a:stretch>
        </p:blipFill>
        <p:spPr>
          <a:xfrm>
            <a:off x="550937" y="853007"/>
            <a:ext cx="8042125" cy="3911431"/>
          </a:xfrm>
          <a:prstGeom prst="rect">
            <a:avLst/>
          </a:prstGeom>
          <a:noFill/>
          <a:ln>
            <a:noFill/>
          </a:ln>
        </p:spPr>
      </p:pic>
      <p:sp>
        <p:nvSpPr>
          <p:cNvPr id="98" name="Google Shape;98;p15"/>
          <p:cNvSpPr txBox="1">
            <a:spLocks noGrp="1"/>
          </p:cNvSpPr>
          <p:nvPr>
            <p:ph type="title"/>
          </p:nvPr>
        </p:nvSpPr>
        <p:spPr>
          <a:xfrm>
            <a:off x="550925"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rial"/>
                <a:ea typeface="Arial"/>
                <a:cs typeface="Arial"/>
                <a:sym typeface="Arial"/>
              </a:rPr>
              <a:t>Gmail Filter: Users Define Criteria!</a:t>
            </a:r>
            <a:endParaRPr>
              <a:latin typeface="Arial"/>
              <a:ea typeface="Arial"/>
              <a:cs typeface="Arial"/>
              <a:sym typeface="Arial"/>
            </a:endParaRPr>
          </a:p>
        </p:txBody>
      </p:sp>
      <p:pic>
        <p:nvPicPr>
          <p:cNvPr id="99" name="Google Shape;99;p15"/>
          <p:cNvPicPr preferRelativeResize="0"/>
          <p:nvPr/>
        </p:nvPicPr>
        <p:blipFill>
          <a:blip r:embed="rId4">
            <a:alphaModFix/>
          </a:blip>
          <a:stretch>
            <a:fillRect/>
          </a:stretch>
        </p:blipFill>
        <p:spPr>
          <a:xfrm>
            <a:off x="7644900" y="196875"/>
            <a:ext cx="1060901" cy="656125"/>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p:nvPr/>
        </p:nvSpPr>
        <p:spPr>
          <a:xfrm>
            <a:off x="5261350" y="1319175"/>
            <a:ext cx="3742800" cy="3122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CC0000"/>
                </a:solidFill>
              </a:rPr>
              <a:t>From</a:t>
            </a:r>
            <a:r>
              <a:rPr lang="en" sz="1800"/>
              <a:t>: David Gorte</a:t>
            </a:r>
            <a:endParaRPr sz="1800"/>
          </a:p>
          <a:p>
            <a:pPr marL="0" lvl="0" indent="0" algn="l" rtl="0">
              <a:spcBef>
                <a:spcPts val="0"/>
              </a:spcBef>
              <a:spcAft>
                <a:spcPts val="0"/>
              </a:spcAft>
              <a:buNone/>
            </a:pPr>
            <a:r>
              <a:rPr lang="en" sz="1800" b="1">
                <a:solidFill>
                  <a:srgbClr val="CC0000"/>
                </a:solidFill>
              </a:rPr>
              <a:t>To</a:t>
            </a:r>
            <a:r>
              <a:rPr lang="en" sz="1800"/>
              <a:t>: Louise Kitchen</a:t>
            </a: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b="1">
              <a:solidFill>
                <a:srgbClr val="CC0000"/>
              </a:solidFill>
            </a:endParaRPr>
          </a:p>
          <a:p>
            <a:pPr marL="0" lvl="0" indent="0" algn="l" rtl="0">
              <a:spcBef>
                <a:spcPts val="0"/>
              </a:spcBef>
              <a:spcAft>
                <a:spcPts val="0"/>
              </a:spcAft>
              <a:buNone/>
            </a:pPr>
            <a:endParaRPr sz="1800" b="1">
              <a:solidFill>
                <a:srgbClr val="CC0000"/>
              </a:solidFill>
            </a:endParaRPr>
          </a:p>
          <a:p>
            <a:pPr marL="0" lvl="0" indent="0" algn="l" rtl="0">
              <a:spcBef>
                <a:spcPts val="0"/>
              </a:spcBef>
              <a:spcAft>
                <a:spcPts val="0"/>
              </a:spcAft>
              <a:buNone/>
            </a:pPr>
            <a:endParaRPr sz="1800" b="1">
              <a:solidFill>
                <a:srgbClr val="CC0000"/>
              </a:solidFill>
            </a:endParaRPr>
          </a:p>
          <a:p>
            <a:pPr marL="0" lvl="0" indent="0" algn="l" rtl="0">
              <a:spcBef>
                <a:spcPts val="0"/>
              </a:spcBef>
              <a:spcAft>
                <a:spcPts val="0"/>
              </a:spcAft>
              <a:buNone/>
            </a:pPr>
            <a:endParaRPr sz="1800" b="1">
              <a:solidFill>
                <a:srgbClr val="CC0000"/>
              </a:solidFill>
            </a:endParaRPr>
          </a:p>
          <a:p>
            <a:pPr marL="0" lvl="0" indent="0" algn="l" rtl="0">
              <a:spcBef>
                <a:spcPts val="0"/>
              </a:spcBef>
              <a:spcAft>
                <a:spcPts val="0"/>
              </a:spcAft>
              <a:buNone/>
            </a:pPr>
            <a:endParaRPr sz="1800" b="1">
              <a:solidFill>
                <a:srgbClr val="CC0000"/>
              </a:solidFill>
            </a:endParaRPr>
          </a:p>
          <a:p>
            <a:pPr marL="0" lvl="0" indent="0" algn="l" rtl="0">
              <a:spcBef>
                <a:spcPts val="0"/>
              </a:spcBef>
              <a:spcAft>
                <a:spcPts val="0"/>
              </a:spcAft>
              <a:buNone/>
            </a:pPr>
            <a:endParaRPr sz="1800" b="1">
              <a:solidFill>
                <a:srgbClr val="CC0000"/>
              </a:solidFill>
            </a:endParaRPr>
          </a:p>
        </p:txBody>
      </p:sp>
      <p:sp>
        <p:nvSpPr>
          <p:cNvPr id="105" name="Google Shape;105;p16"/>
          <p:cNvSpPr/>
          <p:nvPr/>
        </p:nvSpPr>
        <p:spPr>
          <a:xfrm>
            <a:off x="342075" y="1319175"/>
            <a:ext cx="3523500" cy="3122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b="1">
                <a:solidFill>
                  <a:srgbClr val="CC0000"/>
                </a:solidFill>
              </a:rPr>
              <a:t>From</a:t>
            </a:r>
            <a:r>
              <a:rPr lang="en" sz="1800"/>
              <a:t>: Joseph Deffner</a:t>
            </a:r>
            <a:endParaRPr sz="1800"/>
          </a:p>
          <a:p>
            <a:pPr marL="0" lvl="0" indent="0" algn="l" rtl="0">
              <a:lnSpc>
                <a:spcPct val="115000"/>
              </a:lnSpc>
              <a:spcBef>
                <a:spcPts val="0"/>
              </a:spcBef>
              <a:spcAft>
                <a:spcPts val="0"/>
              </a:spcAft>
              <a:buNone/>
            </a:pPr>
            <a:r>
              <a:rPr lang="en" sz="1800" b="1">
                <a:solidFill>
                  <a:srgbClr val="CC0000"/>
                </a:solidFill>
              </a:rPr>
              <a:t>To</a:t>
            </a:r>
            <a:r>
              <a:rPr lang="en" sz="1800"/>
              <a:t>: Louise Kitchen</a:t>
            </a:r>
            <a:endParaRPr sz="1800"/>
          </a:p>
          <a:p>
            <a:pPr marL="0" lvl="0" indent="0" algn="l" rtl="0">
              <a:lnSpc>
                <a:spcPct val="115000"/>
              </a:lnSpc>
              <a:spcBef>
                <a:spcPts val="0"/>
              </a:spcBef>
              <a:spcAft>
                <a:spcPts val="0"/>
              </a:spcAft>
              <a:buNone/>
            </a:pPr>
            <a:endParaRPr sz="1800"/>
          </a:p>
          <a:p>
            <a:pPr marL="0" lvl="0" indent="0" algn="l" rtl="0">
              <a:spcBef>
                <a:spcPts val="0"/>
              </a:spcBef>
              <a:spcAft>
                <a:spcPts val="0"/>
              </a:spcAft>
              <a:buNone/>
            </a:pPr>
            <a:endParaRPr sz="1800" b="1">
              <a:solidFill>
                <a:srgbClr val="CC0000"/>
              </a:solidFill>
            </a:endParaRPr>
          </a:p>
          <a:p>
            <a:pPr marL="0" lvl="0" indent="0" algn="l" rtl="0">
              <a:spcBef>
                <a:spcPts val="0"/>
              </a:spcBef>
              <a:spcAft>
                <a:spcPts val="0"/>
              </a:spcAft>
              <a:buNone/>
            </a:pPr>
            <a:endParaRPr sz="1800" b="1">
              <a:solidFill>
                <a:srgbClr val="CC0000"/>
              </a:solidFill>
            </a:endParaRPr>
          </a:p>
          <a:p>
            <a:pPr marL="0" lvl="0" indent="0" algn="l" rtl="0">
              <a:spcBef>
                <a:spcPts val="0"/>
              </a:spcBef>
              <a:spcAft>
                <a:spcPts val="0"/>
              </a:spcAft>
              <a:buNone/>
            </a:pPr>
            <a:endParaRPr sz="1800" b="1">
              <a:solidFill>
                <a:srgbClr val="CC0000"/>
              </a:solidFill>
            </a:endParaRPr>
          </a:p>
          <a:p>
            <a:pPr marL="0" lvl="0" indent="0" algn="l" rtl="0">
              <a:spcBef>
                <a:spcPts val="0"/>
              </a:spcBef>
              <a:spcAft>
                <a:spcPts val="0"/>
              </a:spcAft>
              <a:buNone/>
            </a:pPr>
            <a:endParaRPr sz="1800" b="1">
              <a:solidFill>
                <a:srgbClr val="CC0000"/>
              </a:solidFill>
            </a:endParaRPr>
          </a:p>
          <a:p>
            <a:pPr marL="0" lvl="0" indent="0" algn="l" rtl="0">
              <a:spcBef>
                <a:spcPts val="0"/>
              </a:spcBef>
              <a:spcAft>
                <a:spcPts val="0"/>
              </a:spcAft>
              <a:buNone/>
            </a:pPr>
            <a:endParaRPr sz="1800" b="1">
              <a:solidFill>
                <a:srgbClr val="CC0000"/>
              </a:solidFill>
            </a:endParaRPr>
          </a:p>
          <a:p>
            <a:pPr marL="0" lvl="0" indent="0" algn="l" rtl="0">
              <a:spcBef>
                <a:spcPts val="0"/>
              </a:spcBef>
              <a:spcAft>
                <a:spcPts val="0"/>
              </a:spcAft>
              <a:buNone/>
            </a:pPr>
            <a:endParaRPr sz="1800" b="1">
              <a:solidFill>
                <a:srgbClr val="CC0000"/>
              </a:solidFill>
            </a:endParaRPr>
          </a:p>
        </p:txBody>
      </p:sp>
      <p:sp>
        <p:nvSpPr>
          <p:cNvPr id="106" name="Google Shape;106;p16"/>
          <p:cNvSpPr txBox="1">
            <a:spLocks noGrp="1"/>
          </p:cNvSpPr>
          <p:nvPr>
            <p:ph type="title"/>
          </p:nvPr>
        </p:nvSpPr>
        <p:spPr>
          <a:xfrm>
            <a:off x="468450" y="0"/>
            <a:ext cx="82188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rial"/>
                <a:ea typeface="Arial"/>
                <a:cs typeface="Arial"/>
                <a:sym typeface="Arial"/>
              </a:rPr>
              <a:t>      Can Gmail Filter Handle Cases Like This?</a:t>
            </a:r>
            <a:endParaRPr>
              <a:latin typeface="Arial"/>
              <a:ea typeface="Arial"/>
              <a:cs typeface="Arial"/>
              <a:sym typeface="Arial"/>
            </a:endParaRPr>
          </a:p>
        </p:txBody>
      </p:sp>
      <p:sp>
        <p:nvSpPr>
          <p:cNvPr id="107" name="Google Shape;107;p16"/>
          <p:cNvSpPr txBox="1"/>
          <p:nvPr/>
        </p:nvSpPr>
        <p:spPr>
          <a:xfrm>
            <a:off x="2034525" y="535200"/>
            <a:ext cx="5280900" cy="418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b="1">
                <a:solidFill>
                  <a:srgbClr val="0000FF"/>
                </a:solidFill>
              </a:rPr>
              <a:t>Two emails with the same ‘Finance’ label</a:t>
            </a:r>
            <a:r>
              <a:rPr lang="en" sz="2000" b="1"/>
              <a:t> </a:t>
            </a:r>
            <a:endParaRPr sz="2000" b="1"/>
          </a:p>
        </p:txBody>
      </p:sp>
      <p:sp>
        <p:nvSpPr>
          <p:cNvPr id="108" name="Google Shape;108;p16"/>
          <p:cNvSpPr txBox="1"/>
          <p:nvPr/>
        </p:nvSpPr>
        <p:spPr>
          <a:xfrm>
            <a:off x="3901050" y="875025"/>
            <a:ext cx="1341900" cy="89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rgbClr val="1155CC"/>
                </a:solidFill>
              </a:rPr>
              <a:t>Different </a:t>
            </a:r>
            <a:endParaRPr sz="2200">
              <a:solidFill>
                <a:srgbClr val="1155CC"/>
              </a:solidFill>
            </a:endParaRPr>
          </a:p>
          <a:p>
            <a:pPr marL="0" lvl="0" indent="0" algn="l" rtl="0">
              <a:spcBef>
                <a:spcPts val="0"/>
              </a:spcBef>
              <a:spcAft>
                <a:spcPts val="0"/>
              </a:spcAft>
              <a:buNone/>
            </a:pPr>
            <a:r>
              <a:rPr lang="en" sz="2200">
                <a:solidFill>
                  <a:srgbClr val="1155CC"/>
                </a:solidFill>
              </a:rPr>
              <a:t>senders</a:t>
            </a:r>
            <a:endParaRPr sz="2200">
              <a:solidFill>
                <a:srgbClr val="1155CC"/>
              </a:solidFill>
            </a:endParaRPr>
          </a:p>
        </p:txBody>
      </p:sp>
      <p:cxnSp>
        <p:nvCxnSpPr>
          <p:cNvPr id="109" name="Google Shape;109;p16"/>
          <p:cNvCxnSpPr>
            <a:stCxn id="108" idx="3"/>
          </p:cNvCxnSpPr>
          <p:nvPr/>
        </p:nvCxnSpPr>
        <p:spPr>
          <a:xfrm>
            <a:off x="5242950" y="1323375"/>
            <a:ext cx="380700" cy="319500"/>
          </a:xfrm>
          <a:prstGeom prst="straightConnector1">
            <a:avLst/>
          </a:prstGeom>
          <a:noFill/>
          <a:ln w="19050" cap="flat" cmpd="sng">
            <a:solidFill>
              <a:srgbClr val="1155CC"/>
            </a:solidFill>
            <a:prstDash val="solid"/>
            <a:round/>
            <a:headEnd type="none" w="med" len="med"/>
            <a:tailEnd type="triangle" w="med" len="med"/>
          </a:ln>
        </p:spPr>
      </p:cxnSp>
      <p:cxnSp>
        <p:nvCxnSpPr>
          <p:cNvPr id="110" name="Google Shape;110;p16"/>
          <p:cNvCxnSpPr/>
          <p:nvPr/>
        </p:nvCxnSpPr>
        <p:spPr>
          <a:xfrm flipH="1">
            <a:off x="3387675" y="1308650"/>
            <a:ext cx="477900" cy="338400"/>
          </a:xfrm>
          <a:prstGeom prst="straightConnector1">
            <a:avLst/>
          </a:prstGeom>
          <a:noFill/>
          <a:ln w="19050" cap="flat" cmpd="sng">
            <a:solidFill>
              <a:srgbClr val="1155CC"/>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7"/>
          <p:cNvSpPr/>
          <p:nvPr/>
        </p:nvSpPr>
        <p:spPr>
          <a:xfrm>
            <a:off x="5261350" y="1319175"/>
            <a:ext cx="3742800" cy="3122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CC0000"/>
                </a:solidFill>
              </a:rPr>
              <a:t>From</a:t>
            </a:r>
            <a:r>
              <a:rPr lang="en" sz="1800"/>
              <a:t>: David Gorte</a:t>
            </a:r>
            <a:endParaRPr sz="1800"/>
          </a:p>
          <a:p>
            <a:pPr marL="0" lvl="0" indent="0" algn="l" rtl="0">
              <a:spcBef>
                <a:spcPts val="0"/>
              </a:spcBef>
              <a:spcAft>
                <a:spcPts val="0"/>
              </a:spcAft>
              <a:buNone/>
            </a:pPr>
            <a:r>
              <a:rPr lang="en" sz="1800" b="1">
                <a:solidFill>
                  <a:srgbClr val="CC0000"/>
                </a:solidFill>
              </a:rPr>
              <a:t>To</a:t>
            </a:r>
            <a:r>
              <a:rPr lang="en" sz="1800"/>
              <a:t>: Louise Kitchen</a:t>
            </a:r>
            <a:endParaRPr sz="1800"/>
          </a:p>
          <a:p>
            <a:pPr marL="0" lvl="0" indent="0" algn="l" rtl="0">
              <a:spcBef>
                <a:spcPts val="0"/>
              </a:spcBef>
              <a:spcAft>
                <a:spcPts val="0"/>
              </a:spcAft>
              <a:buNone/>
            </a:pPr>
            <a:endParaRPr sz="1800"/>
          </a:p>
          <a:p>
            <a:pPr marL="0" lvl="0" indent="0" algn="l" rtl="0">
              <a:lnSpc>
                <a:spcPct val="115000"/>
              </a:lnSpc>
              <a:spcBef>
                <a:spcPts val="0"/>
              </a:spcBef>
              <a:spcAft>
                <a:spcPts val="0"/>
              </a:spcAft>
              <a:buNone/>
            </a:pPr>
            <a:r>
              <a:rPr lang="en" sz="1800" b="1">
                <a:solidFill>
                  <a:srgbClr val="CC0000"/>
                </a:solidFill>
              </a:rPr>
              <a:t>Subject</a:t>
            </a:r>
            <a:r>
              <a:rPr lang="en" sz="1800"/>
              <a:t>: Updated NEPCO Data</a:t>
            </a:r>
            <a:endParaRPr sz="1800" b="1"/>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p:txBody>
      </p:sp>
      <p:sp>
        <p:nvSpPr>
          <p:cNvPr id="116" name="Google Shape;116;p17"/>
          <p:cNvSpPr/>
          <p:nvPr/>
        </p:nvSpPr>
        <p:spPr>
          <a:xfrm>
            <a:off x="342075" y="1319175"/>
            <a:ext cx="3523500" cy="3122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b="1">
                <a:solidFill>
                  <a:srgbClr val="CC0000"/>
                </a:solidFill>
              </a:rPr>
              <a:t>From</a:t>
            </a:r>
            <a:r>
              <a:rPr lang="en" sz="1800"/>
              <a:t>: Joseph Deffner</a:t>
            </a:r>
            <a:endParaRPr sz="1800"/>
          </a:p>
          <a:p>
            <a:pPr marL="0" lvl="0" indent="0" algn="l" rtl="0">
              <a:lnSpc>
                <a:spcPct val="115000"/>
              </a:lnSpc>
              <a:spcBef>
                <a:spcPts val="0"/>
              </a:spcBef>
              <a:spcAft>
                <a:spcPts val="0"/>
              </a:spcAft>
              <a:buNone/>
            </a:pPr>
            <a:r>
              <a:rPr lang="en" sz="1800" b="1">
                <a:solidFill>
                  <a:srgbClr val="CC0000"/>
                </a:solidFill>
              </a:rPr>
              <a:t>To</a:t>
            </a:r>
            <a:r>
              <a:rPr lang="en" sz="1800"/>
              <a:t>: Louise Kitchen</a:t>
            </a:r>
            <a:endParaRPr sz="1800"/>
          </a:p>
          <a:p>
            <a:pPr marL="0" lvl="0" indent="0" algn="l" rtl="0">
              <a:lnSpc>
                <a:spcPct val="115000"/>
              </a:lnSpc>
              <a:spcBef>
                <a:spcPts val="0"/>
              </a:spcBef>
              <a:spcAft>
                <a:spcPts val="0"/>
              </a:spcAft>
              <a:buNone/>
            </a:pPr>
            <a:endParaRPr sz="1800"/>
          </a:p>
          <a:p>
            <a:pPr marL="0" lvl="0" indent="0" algn="l" rtl="0">
              <a:lnSpc>
                <a:spcPct val="115000"/>
              </a:lnSpc>
              <a:spcBef>
                <a:spcPts val="0"/>
              </a:spcBef>
              <a:spcAft>
                <a:spcPts val="0"/>
              </a:spcAft>
              <a:buNone/>
            </a:pPr>
            <a:r>
              <a:rPr lang="en" sz="1800" b="1">
                <a:solidFill>
                  <a:srgbClr val="CC0000"/>
                </a:solidFill>
              </a:rPr>
              <a:t>Subject</a:t>
            </a:r>
            <a:r>
              <a:rPr lang="en" sz="1800"/>
              <a:t>: Funds Flow Targets</a:t>
            </a:r>
            <a:endParaRPr sz="1800" b="1"/>
          </a:p>
          <a:p>
            <a:pPr marL="0" lvl="0" indent="0" algn="l" rtl="0">
              <a:lnSpc>
                <a:spcPct val="115000"/>
              </a:lnSpc>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p:txBody>
      </p:sp>
      <p:sp>
        <p:nvSpPr>
          <p:cNvPr id="117" name="Google Shape;117;p17"/>
          <p:cNvSpPr txBox="1"/>
          <p:nvPr/>
        </p:nvSpPr>
        <p:spPr>
          <a:xfrm>
            <a:off x="3901050" y="875025"/>
            <a:ext cx="1341900" cy="89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rgbClr val="1155CC"/>
                </a:solidFill>
              </a:rPr>
              <a:t>Different </a:t>
            </a:r>
            <a:endParaRPr sz="2200">
              <a:solidFill>
                <a:srgbClr val="1155CC"/>
              </a:solidFill>
            </a:endParaRPr>
          </a:p>
          <a:p>
            <a:pPr marL="0" lvl="0" indent="0" algn="l" rtl="0">
              <a:spcBef>
                <a:spcPts val="0"/>
              </a:spcBef>
              <a:spcAft>
                <a:spcPts val="0"/>
              </a:spcAft>
              <a:buNone/>
            </a:pPr>
            <a:r>
              <a:rPr lang="en" sz="2200">
                <a:solidFill>
                  <a:srgbClr val="1155CC"/>
                </a:solidFill>
              </a:rPr>
              <a:t>senders</a:t>
            </a:r>
            <a:endParaRPr sz="2200">
              <a:solidFill>
                <a:srgbClr val="1155CC"/>
              </a:solidFill>
            </a:endParaRPr>
          </a:p>
        </p:txBody>
      </p:sp>
      <p:cxnSp>
        <p:nvCxnSpPr>
          <p:cNvPr id="118" name="Google Shape;118;p17"/>
          <p:cNvCxnSpPr>
            <a:stCxn id="117" idx="3"/>
          </p:cNvCxnSpPr>
          <p:nvPr/>
        </p:nvCxnSpPr>
        <p:spPr>
          <a:xfrm>
            <a:off x="5242950" y="1323375"/>
            <a:ext cx="380700" cy="319500"/>
          </a:xfrm>
          <a:prstGeom prst="straightConnector1">
            <a:avLst/>
          </a:prstGeom>
          <a:noFill/>
          <a:ln w="19050" cap="flat" cmpd="sng">
            <a:solidFill>
              <a:srgbClr val="1155CC"/>
            </a:solidFill>
            <a:prstDash val="solid"/>
            <a:round/>
            <a:headEnd type="none" w="med" len="med"/>
            <a:tailEnd type="triangle" w="med" len="med"/>
          </a:ln>
        </p:spPr>
      </p:cxnSp>
      <p:cxnSp>
        <p:nvCxnSpPr>
          <p:cNvPr id="119" name="Google Shape;119;p17"/>
          <p:cNvCxnSpPr/>
          <p:nvPr/>
        </p:nvCxnSpPr>
        <p:spPr>
          <a:xfrm flipH="1">
            <a:off x="3387675" y="1308650"/>
            <a:ext cx="477900" cy="338400"/>
          </a:xfrm>
          <a:prstGeom prst="straightConnector1">
            <a:avLst/>
          </a:prstGeom>
          <a:noFill/>
          <a:ln w="19050" cap="flat" cmpd="sng">
            <a:solidFill>
              <a:srgbClr val="1155CC"/>
            </a:solidFill>
            <a:prstDash val="solid"/>
            <a:round/>
            <a:headEnd type="none" w="med" len="med"/>
            <a:tailEnd type="triangle" w="med" len="med"/>
          </a:ln>
        </p:spPr>
      </p:cxnSp>
      <p:sp>
        <p:nvSpPr>
          <p:cNvPr id="120" name="Google Shape;120;p17"/>
          <p:cNvSpPr txBox="1"/>
          <p:nvPr/>
        </p:nvSpPr>
        <p:spPr>
          <a:xfrm>
            <a:off x="3936475" y="2772175"/>
            <a:ext cx="1476600" cy="7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rgbClr val="1155CC"/>
                </a:solidFill>
              </a:rPr>
              <a:t>Different subjects</a:t>
            </a:r>
            <a:endParaRPr sz="2200">
              <a:solidFill>
                <a:srgbClr val="1155CC"/>
              </a:solidFill>
            </a:endParaRPr>
          </a:p>
        </p:txBody>
      </p:sp>
      <p:cxnSp>
        <p:nvCxnSpPr>
          <p:cNvPr id="121" name="Google Shape;121;p17"/>
          <p:cNvCxnSpPr/>
          <p:nvPr/>
        </p:nvCxnSpPr>
        <p:spPr>
          <a:xfrm rot="10800000">
            <a:off x="3560800" y="2694475"/>
            <a:ext cx="479400" cy="180300"/>
          </a:xfrm>
          <a:prstGeom prst="straightConnector1">
            <a:avLst/>
          </a:prstGeom>
          <a:noFill/>
          <a:ln w="19050" cap="flat" cmpd="sng">
            <a:solidFill>
              <a:srgbClr val="1155CC"/>
            </a:solidFill>
            <a:prstDash val="solid"/>
            <a:round/>
            <a:headEnd type="none" w="med" len="med"/>
            <a:tailEnd type="triangle" w="med" len="med"/>
          </a:ln>
        </p:spPr>
      </p:cxnSp>
      <p:cxnSp>
        <p:nvCxnSpPr>
          <p:cNvPr id="122" name="Google Shape;122;p17"/>
          <p:cNvCxnSpPr/>
          <p:nvPr/>
        </p:nvCxnSpPr>
        <p:spPr>
          <a:xfrm rot="10800000" flipH="1">
            <a:off x="5070750" y="2681975"/>
            <a:ext cx="435900" cy="236100"/>
          </a:xfrm>
          <a:prstGeom prst="straightConnector1">
            <a:avLst/>
          </a:prstGeom>
          <a:noFill/>
          <a:ln w="19050" cap="flat" cmpd="sng">
            <a:solidFill>
              <a:srgbClr val="1155CC"/>
            </a:solidFill>
            <a:prstDash val="solid"/>
            <a:round/>
            <a:headEnd type="none" w="med" len="med"/>
            <a:tailEnd type="triangle" w="med" len="med"/>
          </a:ln>
        </p:spPr>
      </p:cxnSp>
      <p:sp>
        <p:nvSpPr>
          <p:cNvPr id="123" name="Google Shape;123;p17"/>
          <p:cNvSpPr txBox="1">
            <a:spLocks noGrp="1"/>
          </p:cNvSpPr>
          <p:nvPr>
            <p:ph type="title"/>
          </p:nvPr>
        </p:nvSpPr>
        <p:spPr>
          <a:xfrm>
            <a:off x="468450" y="0"/>
            <a:ext cx="82188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rial"/>
                <a:ea typeface="Arial"/>
                <a:cs typeface="Arial"/>
                <a:sym typeface="Arial"/>
              </a:rPr>
              <a:t>      Can Gmail Filter Handle Cases Like This?</a:t>
            </a:r>
            <a:endParaRPr>
              <a:latin typeface="Arial"/>
              <a:ea typeface="Arial"/>
              <a:cs typeface="Arial"/>
              <a:sym typeface="Arial"/>
            </a:endParaRPr>
          </a:p>
        </p:txBody>
      </p:sp>
      <p:sp>
        <p:nvSpPr>
          <p:cNvPr id="124" name="Google Shape;124;p17"/>
          <p:cNvSpPr txBox="1"/>
          <p:nvPr/>
        </p:nvSpPr>
        <p:spPr>
          <a:xfrm>
            <a:off x="2034525" y="535200"/>
            <a:ext cx="5280900" cy="418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b="1">
                <a:solidFill>
                  <a:srgbClr val="0000FF"/>
                </a:solidFill>
              </a:rPr>
              <a:t>Two emails with the same ‘Finance’ label</a:t>
            </a:r>
            <a:r>
              <a:rPr lang="en" sz="2000" b="1"/>
              <a:t> </a:t>
            </a:r>
            <a:endParaRPr sz="2000" b="1"/>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8"/>
          <p:cNvSpPr/>
          <p:nvPr/>
        </p:nvSpPr>
        <p:spPr>
          <a:xfrm>
            <a:off x="5261350" y="1319175"/>
            <a:ext cx="3742800" cy="3122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CC0000"/>
                </a:solidFill>
              </a:rPr>
              <a:t>From</a:t>
            </a:r>
            <a:r>
              <a:rPr lang="en" sz="1800"/>
              <a:t>: David Gorte</a:t>
            </a:r>
            <a:endParaRPr sz="1800"/>
          </a:p>
          <a:p>
            <a:pPr marL="0" lvl="0" indent="0" algn="l" rtl="0">
              <a:spcBef>
                <a:spcPts val="0"/>
              </a:spcBef>
              <a:spcAft>
                <a:spcPts val="0"/>
              </a:spcAft>
              <a:buNone/>
            </a:pPr>
            <a:r>
              <a:rPr lang="en" sz="1800" b="1">
                <a:solidFill>
                  <a:srgbClr val="CC0000"/>
                </a:solidFill>
              </a:rPr>
              <a:t>To</a:t>
            </a:r>
            <a:r>
              <a:rPr lang="en" sz="1800"/>
              <a:t>: Louise Kitchen</a:t>
            </a:r>
            <a:endParaRPr sz="1800"/>
          </a:p>
          <a:p>
            <a:pPr marL="0" lvl="0" indent="0" algn="l" rtl="0">
              <a:spcBef>
                <a:spcPts val="0"/>
              </a:spcBef>
              <a:spcAft>
                <a:spcPts val="0"/>
              </a:spcAft>
              <a:buNone/>
            </a:pPr>
            <a:endParaRPr sz="1800"/>
          </a:p>
          <a:p>
            <a:pPr marL="0" lvl="0" indent="0" algn="l" rtl="0">
              <a:lnSpc>
                <a:spcPct val="115000"/>
              </a:lnSpc>
              <a:spcBef>
                <a:spcPts val="0"/>
              </a:spcBef>
              <a:spcAft>
                <a:spcPts val="0"/>
              </a:spcAft>
              <a:buNone/>
            </a:pPr>
            <a:r>
              <a:rPr lang="en" sz="1800" b="1">
                <a:solidFill>
                  <a:srgbClr val="CC0000"/>
                </a:solidFill>
              </a:rPr>
              <a:t>Subject</a:t>
            </a:r>
            <a:r>
              <a:rPr lang="en" sz="1800"/>
              <a:t>: Updated NEPCO Data</a:t>
            </a:r>
            <a:endParaRPr sz="1800" b="1"/>
          </a:p>
          <a:p>
            <a:pPr marL="0" lvl="0" indent="0" algn="l" rtl="0">
              <a:spcBef>
                <a:spcPts val="0"/>
              </a:spcBef>
              <a:spcAft>
                <a:spcPts val="0"/>
              </a:spcAft>
              <a:buNone/>
            </a:pPr>
            <a:endParaRPr sz="1800"/>
          </a:p>
          <a:p>
            <a:pPr marL="0" lvl="0" indent="0" algn="l" rtl="0">
              <a:spcBef>
                <a:spcPts val="0"/>
              </a:spcBef>
              <a:spcAft>
                <a:spcPts val="0"/>
              </a:spcAft>
              <a:buNone/>
            </a:pPr>
            <a:r>
              <a:rPr lang="en" sz="1800"/>
              <a:t>I have included expected project profitability in the comments section of the attached.</a:t>
            </a:r>
            <a:endParaRPr sz="1800"/>
          </a:p>
        </p:txBody>
      </p:sp>
      <p:sp>
        <p:nvSpPr>
          <p:cNvPr id="130" name="Google Shape;130;p18"/>
          <p:cNvSpPr/>
          <p:nvPr/>
        </p:nvSpPr>
        <p:spPr>
          <a:xfrm>
            <a:off x="342075" y="1319175"/>
            <a:ext cx="3523500" cy="3122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b="1">
                <a:solidFill>
                  <a:srgbClr val="CC0000"/>
                </a:solidFill>
              </a:rPr>
              <a:t>From</a:t>
            </a:r>
            <a:r>
              <a:rPr lang="en" sz="1800"/>
              <a:t>: Joseph Deffner</a:t>
            </a:r>
            <a:endParaRPr sz="1800"/>
          </a:p>
          <a:p>
            <a:pPr marL="0" lvl="0" indent="0" algn="l" rtl="0">
              <a:lnSpc>
                <a:spcPct val="115000"/>
              </a:lnSpc>
              <a:spcBef>
                <a:spcPts val="0"/>
              </a:spcBef>
              <a:spcAft>
                <a:spcPts val="0"/>
              </a:spcAft>
              <a:buNone/>
            </a:pPr>
            <a:r>
              <a:rPr lang="en" sz="1800" b="1">
                <a:solidFill>
                  <a:srgbClr val="CC0000"/>
                </a:solidFill>
              </a:rPr>
              <a:t>To</a:t>
            </a:r>
            <a:r>
              <a:rPr lang="en" sz="1800"/>
              <a:t>: Louise Kitchen</a:t>
            </a:r>
            <a:endParaRPr sz="1800"/>
          </a:p>
          <a:p>
            <a:pPr marL="0" lvl="0" indent="0" algn="l" rtl="0">
              <a:lnSpc>
                <a:spcPct val="115000"/>
              </a:lnSpc>
              <a:spcBef>
                <a:spcPts val="0"/>
              </a:spcBef>
              <a:spcAft>
                <a:spcPts val="0"/>
              </a:spcAft>
              <a:buNone/>
            </a:pPr>
            <a:endParaRPr sz="1800"/>
          </a:p>
          <a:p>
            <a:pPr marL="0" lvl="0" indent="0" algn="l" rtl="0">
              <a:lnSpc>
                <a:spcPct val="115000"/>
              </a:lnSpc>
              <a:spcBef>
                <a:spcPts val="0"/>
              </a:spcBef>
              <a:spcAft>
                <a:spcPts val="0"/>
              </a:spcAft>
              <a:buNone/>
            </a:pPr>
            <a:r>
              <a:rPr lang="en" sz="1800" b="1">
                <a:solidFill>
                  <a:srgbClr val="CC0000"/>
                </a:solidFill>
              </a:rPr>
              <a:t>Subject</a:t>
            </a:r>
            <a:r>
              <a:rPr lang="en" sz="1800"/>
              <a:t>: Funds Flow Targets</a:t>
            </a:r>
            <a:endParaRPr sz="1800" b="1"/>
          </a:p>
          <a:p>
            <a:pPr marL="0" lvl="0" indent="0" algn="l" rtl="0">
              <a:lnSpc>
                <a:spcPct val="115000"/>
              </a:lnSpc>
              <a:spcBef>
                <a:spcPts val="0"/>
              </a:spcBef>
              <a:spcAft>
                <a:spcPts val="0"/>
              </a:spcAft>
              <a:buNone/>
            </a:pPr>
            <a:endParaRPr sz="1800"/>
          </a:p>
          <a:p>
            <a:pPr marL="0" lvl="0" indent="0" algn="l" rtl="0">
              <a:spcBef>
                <a:spcPts val="0"/>
              </a:spcBef>
              <a:spcAft>
                <a:spcPts val="0"/>
              </a:spcAft>
              <a:buNone/>
            </a:pPr>
            <a:r>
              <a:rPr lang="en" sz="1800"/>
              <a:t>It should be priced more like prm activity than pure debt if it is to attract a capital charge.</a:t>
            </a:r>
            <a:endParaRPr sz="1800"/>
          </a:p>
        </p:txBody>
      </p:sp>
      <p:sp>
        <p:nvSpPr>
          <p:cNvPr id="131" name="Google Shape;131;p18"/>
          <p:cNvSpPr txBox="1"/>
          <p:nvPr/>
        </p:nvSpPr>
        <p:spPr>
          <a:xfrm>
            <a:off x="3901050" y="875025"/>
            <a:ext cx="1341900" cy="89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rgbClr val="1155CC"/>
                </a:solidFill>
              </a:rPr>
              <a:t>Different </a:t>
            </a:r>
            <a:endParaRPr sz="2200">
              <a:solidFill>
                <a:srgbClr val="1155CC"/>
              </a:solidFill>
            </a:endParaRPr>
          </a:p>
          <a:p>
            <a:pPr marL="0" lvl="0" indent="0" algn="l" rtl="0">
              <a:spcBef>
                <a:spcPts val="0"/>
              </a:spcBef>
              <a:spcAft>
                <a:spcPts val="0"/>
              </a:spcAft>
              <a:buNone/>
            </a:pPr>
            <a:r>
              <a:rPr lang="en" sz="2200">
                <a:solidFill>
                  <a:srgbClr val="1155CC"/>
                </a:solidFill>
              </a:rPr>
              <a:t>senders</a:t>
            </a:r>
            <a:endParaRPr sz="2200">
              <a:solidFill>
                <a:srgbClr val="1155CC"/>
              </a:solidFill>
            </a:endParaRPr>
          </a:p>
        </p:txBody>
      </p:sp>
      <p:cxnSp>
        <p:nvCxnSpPr>
          <p:cNvPr id="132" name="Google Shape;132;p18"/>
          <p:cNvCxnSpPr>
            <a:stCxn id="131" idx="3"/>
          </p:cNvCxnSpPr>
          <p:nvPr/>
        </p:nvCxnSpPr>
        <p:spPr>
          <a:xfrm>
            <a:off x="5242950" y="1323375"/>
            <a:ext cx="380700" cy="319500"/>
          </a:xfrm>
          <a:prstGeom prst="straightConnector1">
            <a:avLst/>
          </a:prstGeom>
          <a:noFill/>
          <a:ln w="19050" cap="flat" cmpd="sng">
            <a:solidFill>
              <a:srgbClr val="1155CC"/>
            </a:solidFill>
            <a:prstDash val="solid"/>
            <a:round/>
            <a:headEnd type="none" w="med" len="med"/>
            <a:tailEnd type="triangle" w="med" len="med"/>
          </a:ln>
        </p:spPr>
      </p:cxnSp>
      <p:cxnSp>
        <p:nvCxnSpPr>
          <p:cNvPr id="133" name="Google Shape;133;p18"/>
          <p:cNvCxnSpPr/>
          <p:nvPr/>
        </p:nvCxnSpPr>
        <p:spPr>
          <a:xfrm flipH="1">
            <a:off x="3387675" y="1308650"/>
            <a:ext cx="477900" cy="338400"/>
          </a:xfrm>
          <a:prstGeom prst="straightConnector1">
            <a:avLst/>
          </a:prstGeom>
          <a:noFill/>
          <a:ln w="19050" cap="flat" cmpd="sng">
            <a:solidFill>
              <a:srgbClr val="1155CC"/>
            </a:solidFill>
            <a:prstDash val="solid"/>
            <a:round/>
            <a:headEnd type="none" w="med" len="med"/>
            <a:tailEnd type="triangle" w="med" len="med"/>
          </a:ln>
        </p:spPr>
      </p:cxnSp>
      <p:sp>
        <p:nvSpPr>
          <p:cNvPr id="134" name="Google Shape;134;p18"/>
          <p:cNvSpPr txBox="1"/>
          <p:nvPr/>
        </p:nvSpPr>
        <p:spPr>
          <a:xfrm>
            <a:off x="3936475" y="2772175"/>
            <a:ext cx="1476600" cy="7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rgbClr val="1155CC"/>
                </a:solidFill>
              </a:rPr>
              <a:t>Different subjects</a:t>
            </a:r>
            <a:endParaRPr sz="2200">
              <a:solidFill>
                <a:srgbClr val="1155CC"/>
              </a:solidFill>
            </a:endParaRPr>
          </a:p>
        </p:txBody>
      </p:sp>
      <p:cxnSp>
        <p:nvCxnSpPr>
          <p:cNvPr id="135" name="Google Shape;135;p18"/>
          <p:cNvCxnSpPr/>
          <p:nvPr/>
        </p:nvCxnSpPr>
        <p:spPr>
          <a:xfrm rot="10800000">
            <a:off x="3560800" y="2694475"/>
            <a:ext cx="479400" cy="180300"/>
          </a:xfrm>
          <a:prstGeom prst="straightConnector1">
            <a:avLst/>
          </a:prstGeom>
          <a:noFill/>
          <a:ln w="19050" cap="flat" cmpd="sng">
            <a:solidFill>
              <a:srgbClr val="1155CC"/>
            </a:solidFill>
            <a:prstDash val="solid"/>
            <a:round/>
            <a:headEnd type="none" w="med" len="med"/>
            <a:tailEnd type="triangle" w="med" len="med"/>
          </a:ln>
        </p:spPr>
      </p:cxnSp>
      <p:cxnSp>
        <p:nvCxnSpPr>
          <p:cNvPr id="136" name="Google Shape;136;p18"/>
          <p:cNvCxnSpPr/>
          <p:nvPr/>
        </p:nvCxnSpPr>
        <p:spPr>
          <a:xfrm rot="10800000" flipH="1">
            <a:off x="5070750" y="2681975"/>
            <a:ext cx="435900" cy="236100"/>
          </a:xfrm>
          <a:prstGeom prst="straightConnector1">
            <a:avLst/>
          </a:prstGeom>
          <a:noFill/>
          <a:ln w="19050" cap="flat" cmpd="sng">
            <a:solidFill>
              <a:srgbClr val="1155CC"/>
            </a:solidFill>
            <a:prstDash val="solid"/>
            <a:round/>
            <a:headEnd type="none" w="med" len="med"/>
            <a:tailEnd type="triangle" w="med" len="med"/>
          </a:ln>
        </p:spPr>
      </p:cxnSp>
      <p:sp>
        <p:nvSpPr>
          <p:cNvPr id="137" name="Google Shape;137;p18"/>
          <p:cNvSpPr txBox="1"/>
          <p:nvPr/>
        </p:nvSpPr>
        <p:spPr>
          <a:xfrm>
            <a:off x="3637350" y="4248000"/>
            <a:ext cx="1869300" cy="7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rgbClr val="1155CC"/>
                </a:solidFill>
              </a:rPr>
              <a:t>No common </a:t>
            </a:r>
            <a:endParaRPr sz="2200">
              <a:solidFill>
                <a:srgbClr val="1155CC"/>
              </a:solidFill>
            </a:endParaRPr>
          </a:p>
          <a:p>
            <a:pPr marL="0" lvl="0" indent="0" algn="l" rtl="0">
              <a:spcBef>
                <a:spcPts val="0"/>
              </a:spcBef>
              <a:spcAft>
                <a:spcPts val="0"/>
              </a:spcAft>
              <a:buNone/>
            </a:pPr>
            <a:r>
              <a:rPr lang="en" sz="2200">
                <a:solidFill>
                  <a:srgbClr val="1155CC"/>
                </a:solidFill>
              </a:rPr>
              <a:t>topic words</a:t>
            </a:r>
            <a:endParaRPr sz="2200">
              <a:solidFill>
                <a:srgbClr val="1155CC"/>
              </a:solidFill>
            </a:endParaRPr>
          </a:p>
        </p:txBody>
      </p:sp>
      <p:cxnSp>
        <p:nvCxnSpPr>
          <p:cNvPr id="138" name="Google Shape;138;p18"/>
          <p:cNvCxnSpPr/>
          <p:nvPr/>
        </p:nvCxnSpPr>
        <p:spPr>
          <a:xfrm rot="10800000">
            <a:off x="3296475" y="3861350"/>
            <a:ext cx="525900" cy="505200"/>
          </a:xfrm>
          <a:prstGeom prst="straightConnector1">
            <a:avLst/>
          </a:prstGeom>
          <a:noFill/>
          <a:ln w="19050" cap="flat" cmpd="sng">
            <a:solidFill>
              <a:srgbClr val="1155CC"/>
            </a:solidFill>
            <a:prstDash val="solid"/>
            <a:round/>
            <a:headEnd type="none" w="med" len="med"/>
            <a:tailEnd type="triangle" w="med" len="med"/>
          </a:ln>
        </p:spPr>
      </p:cxnSp>
      <p:cxnSp>
        <p:nvCxnSpPr>
          <p:cNvPr id="139" name="Google Shape;139;p18"/>
          <p:cNvCxnSpPr/>
          <p:nvPr/>
        </p:nvCxnSpPr>
        <p:spPr>
          <a:xfrm rot="10800000" flipH="1">
            <a:off x="5130450" y="3828325"/>
            <a:ext cx="376200" cy="569700"/>
          </a:xfrm>
          <a:prstGeom prst="straightConnector1">
            <a:avLst/>
          </a:prstGeom>
          <a:noFill/>
          <a:ln w="19050" cap="flat" cmpd="sng">
            <a:solidFill>
              <a:srgbClr val="1155CC"/>
            </a:solidFill>
            <a:prstDash val="solid"/>
            <a:round/>
            <a:headEnd type="none" w="med" len="med"/>
            <a:tailEnd type="triangle" w="med" len="med"/>
          </a:ln>
        </p:spPr>
      </p:cxnSp>
      <p:sp>
        <p:nvSpPr>
          <p:cNvPr id="140" name="Google Shape;140;p18"/>
          <p:cNvSpPr txBox="1">
            <a:spLocks noGrp="1"/>
          </p:cNvSpPr>
          <p:nvPr>
            <p:ph type="title"/>
          </p:nvPr>
        </p:nvSpPr>
        <p:spPr>
          <a:xfrm>
            <a:off x="468450" y="0"/>
            <a:ext cx="82188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rial"/>
                <a:ea typeface="Arial"/>
                <a:cs typeface="Arial"/>
                <a:sym typeface="Arial"/>
              </a:rPr>
              <a:t>      Can Gmail Filter Handle Cases Like This?</a:t>
            </a:r>
            <a:endParaRPr>
              <a:latin typeface="Arial"/>
              <a:ea typeface="Arial"/>
              <a:cs typeface="Arial"/>
              <a:sym typeface="Arial"/>
            </a:endParaRPr>
          </a:p>
        </p:txBody>
      </p:sp>
      <p:sp>
        <p:nvSpPr>
          <p:cNvPr id="141" name="Google Shape;141;p18"/>
          <p:cNvSpPr txBox="1"/>
          <p:nvPr/>
        </p:nvSpPr>
        <p:spPr>
          <a:xfrm>
            <a:off x="2034525" y="535200"/>
            <a:ext cx="5280900" cy="418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b="1">
                <a:solidFill>
                  <a:srgbClr val="0000FF"/>
                </a:solidFill>
              </a:rPr>
              <a:t>Two emails with the same ‘Finance’ label</a:t>
            </a:r>
            <a:r>
              <a:rPr lang="en" sz="2000" b="1"/>
              <a:t> </a:t>
            </a:r>
            <a:endParaRPr sz="2000" b="1"/>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9"/>
          <p:cNvSpPr/>
          <p:nvPr/>
        </p:nvSpPr>
        <p:spPr>
          <a:xfrm>
            <a:off x="5261350" y="1319175"/>
            <a:ext cx="3742800" cy="3122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CC0000"/>
                </a:solidFill>
              </a:rPr>
              <a:t>From</a:t>
            </a:r>
            <a:r>
              <a:rPr lang="en" sz="1800"/>
              <a:t>: David Gorte</a:t>
            </a:r>
            <a:endParaRPr sz="1800"/>
          </a:p>
          <a:p>
            <a:pPr marL="0" lvl="0" indent="0" algn="l" rtl="0">
              <a:spcBef>
                <a:spcPts val="0"/>
              </a:spcBef>
              <a:spcAft>
                <a:spcPts val="0"/>
              </a:spcAft>
              <a:buNone/>
            </a:pPr>
            <a:r>
              <a:rPr lang="en" sz="1800" b="1">
                <a:solidFill>
                  <a:srgbClr val="CC0000"/>
                </a:solidFill>
              </a:rPr>
              <a:t>To</a:t>
            </a:r>
            <a:r>
              <a:rPr lang="en" sz="1800"/>
              <a:t>: Louise Kitchen</a:t>
            </a:r>
            <a:endParaRPr sz="1800"/>
          </a:p>
          <a:p>
            <a:pPr marL="0" lvl="0" indent="0" algn="l" rtl="0">
              <a:spcBef>
                <a:spcPts val="0"/>
              </a:spcBef>
              <a:spcAft>
                <a:spcPts val="0"/>
              </a:spcAft>
              <a:buNone/>
            </a:pPr>
            <a:endParaRPr sz="1800"/>
          </a:p>
          <a:p>
            <a:pPr marL="0" lvl="0" indent="0" algn="l" rtl="0">
              <a:lnSpc>
                <a:spcPct val="115000"/>
              </a:lnSpc>
              <a:spcBef>
                <a:spcPts val="0"/>
              </a:spcBef>
              <a:spcAft>
                <a:spcPts val="0"/>
              </a:spcAft>
              <a:buNone/>
            </a:pPr>
            <a:r>
              <a:rPr lang="en" sz="1800" b="1">
                <a:solidFill>
                  <a:srgbClr val="CC0000"/>
                </a:solidFill>
              </a:rPr>
              <a:t>Subject</a:t>
            </a:r>
            <a:r>
              <a:rPr lang="en" sz="1800"/>
              <a:t>: Updated NEPCO Data</a:t>
            </a:r>
            <a:endParaRPr sz="1800" b="1"/>
          </a:p>
          <a:p>
            <a:pPr marL="0" lvl="0" indent="0" algn="l" rtl="0">
              <a:spcBef>
                <a:spcPts val="0"/>
              </a:spcBef>
              <a:spcAft>
                <a:spcPts val="0"/>
              </a:spcAft>
              <a:buNone/>
            </a:pPr>
            <a:endParaRPr sz="1800"/>
          </a:p>
          <a:p>
            <a:pPr marL="0" lvl="0" indent="0" algn="l" rtl="0">
              <a:spcBef>
                <a:spcPts val="0"/>
              </a:spcBef>
              <a:spcAft>
                <a:spcPts val="0"/>
              </a:spcAft>
              <a:buNone/>
            </a:pPr>
            <a:r>
              <a:rPr lang="en" sz="1800"/>
              <a:t>I have included expected project profitability in the comments section of the attached.</a:t>
            </a:r>
            <a:endParaRPr sz="1800"/>
          </a:p>
        </p:txBody>
      </p:sp>
      <p:sp>
        <p:nvSpPr>
          <p:cNvPr id="147" name="Google Shape;147;p19"/>
          <p:cNvSpPr/>
          <p:nvPr/>
        </p:nvSpPr>
        <p:spPr>
          <a:xfrm>
            <a:off x="342075" y="1319175"/>
            <a:ext cx="3523500" cy="3122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b="1">
                <a:solidFill>
                  <a:srgbClr val="CC0000"/>
                </a:solidFill>
              </a:rPr>
              <a:t>From</a:t>
            </a:r>
            <a:r>
              <a:rPr lang="en" sz="1800"/>
              <a:t>: Joseph Deffner</a:t>
            </a:r>
            <a:endParaRPr sz="1800"/>
          </a:p>
          <a:p>
            <a:pPr marL="0" lvl="0" indent="0" algn="l" rtl="0">
              <a:lnSpc>
                <a:spcPct val="115000"/>
              </a:lnSpc>
              <a:spcBef>
                <a:spcPts val="0"/>
              </a:spcBef>
              <a:spcAft>
                <a:spcPts val="0"/>
              </a:spcAft>
              <a:buNone/>
            </a:pPr>
            <a:r>
              <a:rPr lang="en" sz="1800" b="1">
                <a:solidFill>
                  <a:srgbClr val="CC0000"/>
                </a:solidFill>
              </a:rPr>
              <a:t>To</a:t>
            </a:r>
            <a:r>
              <a:rPr lang="en" sz="1800"/>
              <a:t>: Louise Kitchen</a:t>
            </a:r>
            <a:endParaRPr sz="1800"/>
          </a:p>
          <a:p>
            <a:pPr marL="0" lvl="0" indent="0" algn="l" rtl="0">
              <a:lnSpc>
                <a:spcPct val="115000"/>
              </a:lnSpc>
              <a:spcBef>
                <a:spcPts val="0"/>
              </a:spcBef>
              <a:spcAft>
                <a:spcPts val="0"/>
              </a:spcAft>
              <a:buNone/>
            </a:pPr>
            <a:endParaRPr sz="1800"/>
          </a:p>
          <a:p>
            <a:pPr marL="0" lvl="0" indent="0" algn="l" rtl="0">
              <a:lnSpc>
                <a:spcPct val="115000"/>
              </a:lnSpc>
              <a:spcBef>
                <a:spcPts val="0"/>
              </a:spcBef>
              <a:spcAft>
                <a:spcPts val="0"/>
              </a:spcAft>
              <a:buNone/>
            </a:pPr>
            <a:r>
              <a:rPr lang="en" sz="1800" b="1">
                <a:solidFill>
                  <a:srgbClr val="CC0000"/>
                </a:solidFill>
              </a:rPr>
              <a:t>Subject</a:t>
            </a:r>
            <a:r>
              <a:rPr lang="en" sz="1800"/>
              <a:t>: Funds Flow Targets</a:t>
            </a:r>
            <a:endParaRPr sz="1800" b="1"/>
          </a:p>
          <a:p>
            <a:pPr marL="0" lvl="0" indent="0" algn="l" rtl="0">
              <a:lnSpc>
                <a:spcPct val="115000"/>
              </a:lnSpc>
              <a:spcBef>
                <a:spcPts val="0"/>
              </a:spcBef>
              <a:spcAft>
                <a:spcPts val="0"/>
              </a:spcAft>
              <a:buNone/>
            </a:pPr>
            <a:endParaRPr sz="1800"/>
          </a:p>
          <a:p>
            <a:pPr marL="0" lvl="0" indent="0" algn="l" rtl="0">
              <a:spcBef>
                <a:spcPts val="0"/>
              </a:spcBef>
              <a:spcAft>
                <a:spcPts val="0"/>
              </a:spcAft>
              <a:buNone/>
            </a:pPr>
            <a:r>
              <a:rPr lang="en" sz="1800"/>
              <a:t>It should be priced more like prm activity than pure debt if it is to attract a capital charge.</a:t>
            </a:r>
            <a:endParaRPr sz="1800"/>
          </a:p>
        </p:txBody>
      </p:sp>
      <p:sp>
        <p:nvSpPr>
          <p:cNvPr id="148" name="Google Shape;148;p19"/>
          <p:cNvSpPr txBox="1"/>
          <p:nvPr/>
        </p:nvSpPr>
        <p:spPr>
          <a:xfrm>
            <a:off x="3901050" y="875025"/>
            <a:ext cx="1341900" cy="89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rgbClr val="1155CC"/>
                </a:solidFill>
              </a:rPr>
              <a:t>Different </a:t>
            </a:r>
            <a:endParaRPr sz="2200">
              <a:solidFill>
                <a:srgbClr val="1155CC"/>
              </a:solidFill>
            </a:endParaRPr>
          </a:p>
          <a:p>
            <a:pPr marL="0" lvl="0" indent="0" algn="l" rtl="0">
              <a:spcBef>
                <a:spcPts val="0"/>
              </a:spcBef>
              <a:spcAft>
                <a:spcPts val="0"/>
              </a:spcAft>
              <a:buNone/>
            </a:pPr>
            <a:r>
              <a:rPr lang="en" sz="2200">
                <a:solidFill>
                  <a:srgbClr val="1155CC"/>
                </a:solidFill>
              </a:rPr>
              <a:t>senders</a:t>
            </a:r>
            <a:endParaRPr sz="2200">
              <a:solidFill>
                <a:srgbClr val="1155CC"/>
              </a:solidFill>
            </a:endParaRPr>
          </a:p>
        </p:txBody>
      </p:sp>
      <p:cxnSp>
        <p:nvCxnSpPr>
          <p:cNvPr id="149" name="Google Shape;149;p19"/>
          <p:cNvCxnSpPr>
            <a:stCxn id="148" idx="3"/>
          </p:cNvCxnSpPr>
          <p:nvPr/>
        </p:nvCxnSpPr>
        <p:spPr>
          <a:xfrm>
            <a:off x="5242950" y="1323375"/>
            <a:ext cx="380700" cy="319500"/>
          </a:xfrm>
          <a:prstGeom prst="straightConnector1">
            <a:avLst/>
          </a:prstGeom>
          <a:noFill/>
          <a:ln w="19050" cap="flat" cmpd="sng">
            <a:solidFill>
              <a:srgbClr val="1155CC"/>
            </a:solidFill>
            <a:prstDash val="solid"/>
            <a:round/>
            <a:headEnd type="none" w="med" len="med"/>
            <a:tailEnd type="triangle" w="med" len="med"/>
          </a:ln>
        </p:spPr>
      </p:cxnSp>
      <p:cxnSp>
        <p:nvCxnSpPr>
          <p:cNvPr id="150" name="Google Shape;150;p19"/>
          <p:cNvCxnSpPr/>
          <p:nvPr/>
        </p:nvCxnSpPr>
        <p:spPr>
          <a:xfrm flipH="1">
            <a:off x="3387675" y="1308650"/>
            <a:ext cx="477900" cy="338400"/>
          </a:xfrm>
          <a:prstGeom prst="straightConnector1">
            <a:avLst/>
          </a:prstGeom>
          <a:noFill/>
          <a:ln w="19050" cap="flat" cmpd="sng">
            <a:solidFill>
              <a:srgbClr val="1155CC"/>
            </a:solidFill>
            <a:prstDash val="solid"/>
            <a:round/>
            <a:headEnd type="none" w="med" len="med"/>
            <a:tailEnd type="triangle" w="med" len="med"/>
          </a:ln>
        </p:spPr>
      </p:cxnSp>
      <p:sp>
        <p:nvSpPr>
          <p:cNvPr id="151" name="Google Shape;151;p19"/>
          <p:cNvSpPr txBox="1"/>
          <p:nvPr/>
        </p:nvSpPr>
        <p:spPr>
          <a:xfrm>
            <a:off x="3936475" y="2772175"/>
            <a:ext cx="1476600" cy="7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rgbClr val="1155CC"/>
                </a:solidFill>
              </a:rPr>
              <a:t>Different subjects</a:t>
            </a:r>
            <a:endParaRPr sz="2200">
              <a:solidFill>
                <a:srgbClr val="1155CC"/>
              </a:solidFill>
            </a:endParaRPr>
          </a:p>
        </p:txBody>
      </p:sp>
      <p:cxnSp>
        <p:nvCxnSpPr>
          <p:cNvPr id="152" name="Google Shape;152;p19"/>
          <p:cNvCxnSpPr/>
          <p:nvPr/>
        </p:nvCxnSpPr>
        <p:spPr>
          <a:xfrm rot="10800000">
            <a:off x="3560800" y="2694475"/>
            <a:ext cx="479400" cy="180300"/>
          </a:xfrm>
          <a:prstGeom prst="straightConnector1">
            <a:avLst/>
          </a:prstGeom>
          <a:noFill/>
          <a:ln w="19050" cap="flat" cmpd="sng">
            <a:solidFill>
              <a:srgbClr val="1155CC"/>
            </a:solidFill>
            <a:prstDash val="solid"/>
            <a:round/>
            <a:headEnd type="none" w="med" len="med"/>
            <a:tailEnd type="triangle" w="med" len="med"/>
          </a:ln>
        </p:spPr>
      </p:cxnSp>
      <p:cxnSp>
        <p:nvCxnSpPr>
          <p:cNvPr id="153" name="Google Shape;153;p19"/>
          <p:cNvCxnSpPr/>
          <p:nvPr/>
        </p:nvCxnSpPr>
        <p:spPr>
          <a:xfrm rot="10800000" flipH="1">
            <a:off x="5070750" y="2681975"/>
            <a:ext cx="435900" cy="236100"/>
          </a:xfrm>
          <a:prstGeom prst="straightConnector1">
            <a:avLst/>
          </a:prstGeom>
          <a:noFill/>
          <a:ln w="19050" cap="flat" cmpd="sng">
            <a:solidFill>
              <a:srgbClr val="1155CC"/>
            </a:solidFill>
            <a:prstDash val="solid"/>
            <a:round/>
            <a:headEnd type="none" w="med" len="med"/>
            <a:tailEnd type="triangle" w="med" len="med"/>
          </a:ln>
        </p:spPr>
      </p:cxnSp>
      <p:sp>
        <p:nvSpPr>
          <p:cNvPr id="154" name="Google Shape;154;p19"/>
          <p:cNvSpPr txBox="1"/>
          <p:nvPr/>
        </p:nvSpPr>
        <p:spPr>
          <a:xfrm>
            <a:off x="3637350" y="4248000"/>
            <a:ext cx="1869300" cy="7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rgbClr val="1155CC"/>
                </a:solidFill>
              </a:rPr>
              <a:t>No common </a:t>
            </a:r>
            <a:endParaRPr sz="2200">
              <a:solidFill>
                <a:srgbClr val="1155CC"/>
              </a:solidFill>
            </a:endParaRPr>
          </a:p>
          <a:p>
            <a:pPr marL="0" lvl="0" indent="0" algn="l" rtl="0">
              <a:spcBef>
                <a:spcPts val="0"/>
              </a:spcBef>
              <a:spcAft>
                <a:spcPts val="0"/>
              </a:spcAft>
              <a:buNone/>
            </a:pPr>
            <a:r>
              <a:rPr lang="en" sz="2200">
                <a:solidFill>
                  <a:srgbClr val="1155CC"/>
                </a:solidFill>
              </a:rPr>
              <a:t>topic words</a:t>
            </a:r>
            <a:endParaRPr sz="2200">
              <a:solidFill>
                <a:srgbClr val="1155CC"/>
              </a:solidFill>
            </a:endParaRPr>
          </a:p>
        </p:txBody>
      </p:sp>
      <p:cxnSp>
        <p:nvCxnSpPr>
          <p:cNvPr id="155" name="Google Shape;155;p19"/>
          <p:cNvCxnSpPr/>
          <p:nvPr/>
        </p:nvCxnSpPr>
        <p:spPr>
          <a:xfrm rot="10800000">
            <a:off x="3296475" y="3861350"/>
            <a:ext cx="525900" cy="505200"/>
          </a:xfrm>
          <a:prstGeom prst="straightConnector1">
            <a:avLst/>
          </a:prstGeom>
          <a:noFill/>
          <a:ln w="19050" cap="flat" cmpd="sng">
            <a:solidFill>
              <a:srgbClr val="1155CC"/>
            </a:solidFill>
            <a:prstDash val="solid"/>
            <a:round/>
            <a:headEnd type="none" w="med" len="med"/>
            <a:tailEnd type="triangle" w="med" len="med"/>
          </a:ln>
        </p:spPr>
      </p:cxnSp>
      <p:cxnSp>
        <p:nvCxnSpPr>
          <p:cNvPr id="156" name="Google Shape;156;p19"/>
          <p:cNvCxnSpPr/>
          <p:nvPr/>
        </p:nvCxnSpPr>
        <p:spPr>
          <a:xfrm rot="10800000" flipH="1">
            <a:off x="5130450" y="3828325"/>
            <a:ext cx="376200" cy="569700"/>
          </a:xfrm>
          <a:prstGeom prst="straightConnector1">
            <a:avLst/>
          </a:prstGeom>
          <a:noFill/>
          <a:ln w="19050" cap="flat" cmpd="sng">
            <a:solidFill>
              <a:srgbClr val="1155CC"/>
            </a:solidFill>
            <a:prstDash val="solid"/>
            <a:round/>
            <a:headEnd type="none" w="med" len="med"/>
            <a:tailEnd type="triangle" w="med" len="med"/>
          </a:ln>
        </p:spPr>
      </p:cxnSp>
      <p:pic>
        <p:nvPicPr>
          <p:cNvPr id="157" name="Google Shape;157;p19"/>
          <p:cNvPicPr preferRelativeResize="0"/>
          <p:nvPr/>
        </p:nvPicPr>
        <p:blipFill>
          <a:blip r:embed="rId3">
            <a:alphaModFix/>
          </a:blip>
          <a:stretch>
            <a:fillRect/>
          </a:stretch>
        </p:blipFill>
        <p:spPr>
          <a:xfrm>
            <a:off x="2284750" y="515624"/>
            <a:ext cx="4135125" cy="4568800"/>
          </a:xfrm>
          <a:prstGeom prst="rect">
            <a:avLst/>
          </a:prstGeom>
          <a:noFill/>
          <a:ln>
            <a:noFill/>
          </a:ln>
        </p:spPr>
      </p:pic>
      <p:sp>
        <p:nvSpPr>
          <p:cNvPr id="158" name="Google Shape;158;p19"/>
          <p:cNvSpPr txBox="1">
            <a:spLocks noGrp="1"/>
          </p:cNvSpPr>
          <p:nvPr>
            <p:ph type="title"/>
          </p:nvPr>
        </p:nvSpPr>
        <p:spPr>
          <a:xfrm>
            <a:off x="468450" y="0"/>
            <a:ext cx="82188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rial"/>
                <a:ea typeface="Arial"/>
                <a:cs typeface="Arial"/>
                <a:sym typeface="Arial"/>
              </a:rPr>
              <a:t>      Can Gmail Filter Handle Cases Like This?</a:t>
            </a:r>
            <a:endParaRPr>
              <a:latin typeface="Arial"/>
              <a:ea typeface="Arial"/>
              <a:cs typeface="Arial"/>
              <a:sym typeface="Arial"/>
            </a:endParaRPr>
          </a:p>
        </p:txBody>
      </p:sp>
      <p:pic>
        <p:nvPicPr>
          <p:cNvPr id="159" name="Google Shape;159;p19"/>
          <p:cNvPicPr preferRelativeResize="0"/>
          <p:nvPr/>
        </p:nvPicPr>
        <p:blipFill>
          <a:blip r:embed="rId4">
            <a:alphaModFix/>
          </a:blip>
          <a:stretch>
            <a:fillRect/>
          </a:stretch>
        </p:blipFill>
        <p:spPr>
          <a:xfrm>
            <a:off x="3682649" y="2989200"/>
            <a:ext cx="525900" cy="325246"/>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0"/>
          <p:cNvSpPr txBox="1"/>
          <p:nvPr/>
        </p:nvSpPr>
        <p:spPr>
          <a:xfrm>
            <a:off x="519350" y="0"/>
            <a:ext cx="7861200" cy="59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b="1"/>
              <a:t>  Email AutoLabeler: Flexible and Smarter</a:t>
            </a:r>
            <a:endParaRPr sz="2600" b="1"/>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1"/>
          <p:cNvSpPr txBox="1"/>
          <p:nvPr/>
        </p:nvSpPr>
        <p:spPr>
          <a:xfrm>
            <a:off x="519375" y="0"/>
            <a:ext cx="7861200" cy="59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b="1"/>
              <a:t>  Email AutoLabeler: </a:t>
            </a:r>
            <a:r>
              <a:rPr lang="en" sz="2600" b="1">
                <a:solidFill>
                  <a:srgbClr val="990000"/>
                </a:solidFill>
              </a:rPr>
              <a:t>Flexible</a:t>
            </a:r>
            <a:r>
              <a:rPr lang="en" sz="2600" b="1"/>
              <a:t> and Smarter</a:t>
            </a:r>
            <a:endParaRPr sz="2600" b="1"/>
          </a:p>
        </p:txBody>
      </p:sp>
      <p:sp>
        <p:nvSpPr>
          <p:cNvPr id="170" name="Google Shape;170;p21"/>
          <p:cNvSpPr txBox="1"/>
          <p:nvPr/>
        </p:nvSpPr>
        <p:spPr>
          <a:xfrm>
            <a:off x="29825" y="1412088"/>
            <a:ext cx="5794800" cy="33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1155CC"/>
                </a:solidFill>
              </a:rPr>
              <a:t>Create label ‘Finance’ and apply to old emails</a:t>
            </a:r>
            <a:endParaRPr sz="2000">
              <a:solidFill>
                <a:srgbClr val="1155CC"/>
              </a:solidFill>
            </a:endParaRPr>
          </a:p>
        </p:txBody>
      </p:sp>
      <p:cxnSp>
        <p:nvCxnSpPr>
          <p:cNvPr id="171" name="Google Shape;171;p21"/>
          <p:cNvCxnSpPr/>
          <p:nvPr/>
        </p:nvCxnSpPr>
        <p:spPr>
          <a:xfrm>
            <a:off x="2440175" y="1770325"/>
            <a:ext cx="13200" cy="328200"/>
          </a:xfrm>
          <a:prstGeom prst="straightConnector1">
            <a:avLst/>
          </a:prstGeom>
          <a:noFill/>
          <a:ln w="19050" cap="flat" cmpd="sng">
            <a:solidFill>
              <a:srgbClr val="1155CC"/>
            </a:solidFill>
            <a:prstDash val="solid"/>
            <a:round/>
            <a:headEnd type="none" w="med" len="med"/>
            <a:tailEnd type="triangle" w="med" len="med"/>
          </a:ln>
        </p:spPr>
      </p:cxnSp>
      <p:pic>
        <p:nvPicPr>
          <p:cNvPr id="172" name="Google Shape;172;p21"/>
          <p:cNvPicPr preferRelativeResize="0"/>
          <p:nvPr/>
        </p:nvPicPr>
        <p:blipFill>
          <a:blip r:embed="rId3">
            <a:alphaModFix/>
          </a:blip>
          <a:stretch>
            <a:fillRect/>
          </a:stretch>
        </p:blipFill>
        <p:spPr>
          <a:xfrm>
            <a:off x="93300" y="2122250"/>
            <a:ext cx="4988150" cy="901725"/>
          </a:xfrm>
          <a:prstGeom prst="rect">
            <a:avLst/>
          </a:prstGeom>
          <a:noFill/>
          <a:ln w="9525" cap="flat" cmpd="sng">
            <a:solidFill>
              <a:srgbClr val="999999"/>
            </a:solidFill>
            <a:prstDash val="solid"/>
            <a:round/>
            <a:headEnd type="none" w="sm" len="sm"/>
            <a:tailEnd type="none" w="sm" len="sm"/>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1990</Words>
  <Application>Microsoft Macintosh PowerPoint</Application>
  <PresentationFormat>On-screen Show (16:9)</PresentationFormat>
  <Paragraphs>238</Paragraphs>
  <Slides>26</Slides>
  <Notes>26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Impact</vt:lpstr>
      <vt:lpstr>Arial</vt:lpstr>
      <vt:lpstr>Lato</vt:lpstr>
      <vt:lpstr>Raleway</vt:lpstr>
      <vt:lpstr>Times New Roman</vt:lpstr>
      <vt:lpstr>Streamline</vt:lpstr>
      <vt:lpstr>Email AutoLabeler Automatically Label Emails  Without User-Defined Criteria </vt:lpstr>
      <vt:lpstr>Unorganized Inbox: Disaster! Manually Labeling: Troublesome!</vt:lpstr>
      <vt:lpstr>Gmail Filter: Users Define Criteria!</vt:lpstr>
      <vt:lpstr>      Can Gmail Filter Handle Cases Like This?</vt:lpstr>
      <vt:lpstr>      Can Gmail Filter Handle Cases Like This?</vt:lpstr>
      <vt:lpstr>      Can Gmail Filter Handle Cases Like This?</vt:lpstr>
      <vt:lpstr>      Can Gmail Filter Handle Cases Like This?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Customized Classification Model for Each User</vt:lpstr>
      <vt:lpstr>Customized Classification Model for Each User</vt:lpstr>
      <vt:lpstr>Imbalanced Label Distribution</vt:lpstr>
      <vt:lpstr>It Works Even for Labels of Medium Size </vt:lpstr>
      <vt:lpstr>Similar Topics Make Classification Harder</vt:lpstr>
      <vt:lpstr>Small Sample Size May be a Problem</vt:lpstr>
      <vt:lpstr>PowerPoint Presentation</vt:lpstr>
      <vt:lpstr>Imbalanced Label Distribution: Stratified Split and Random Under Sampling</vt:lpstr>
      <vt:lpstr>Multi-Label Classification: MLP One versus Rest</vt:lpstr>
      <vt:lpstr>PowerPoint Presentation</vt:lpstr>
    </vt:vector>
  </TitlesOfParts>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Email AutoLabeler Automatically Label Emails  Without User-Defined Criteria </dc:title>
  <cp:lastModifiedBy>Yang Li</cp:lastModifiedBy>
  <cp:revision>1</cp:revision>
  <dcterms:modified xsi:type="dcterms:W3CDTF">2020-02-22T21:01:26Z</dcterms:modified>
</cp:coreProperties>
</file>